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8" r:id="rId4"/>
  </p:sldMasterIdLst>
  <p:notesMasterIdLst>
    <p:notesMasterId r:id="rId16"/>
  </p:notesMasterIdLst>
  <p:handoutMasterIdLst>
    <p:handoutMasterId r:id="rId17"/>
  </p:handoutMasterIdLst>
  <p:sldIdLst>
    <p:sldId id="560" r:id="rId5"/>
    <p:sldId id="392" r:id="rId6"/>
    <p:sldId id="346" r:id="rId7"/>
    <p:sldId id="591" r:id="rId8"/>
    <p:sldId id="616" r:id="rId9"/>
    <p:sldId id="456" r:id="rId10"/>
    <p:sldId id="348" r:id="rId11"/>
    <p:sldId id="292" r:id="rId12"/>
    <p:sldId id="622" r:id="rId13"/>
    <p:sldId id="623" r:id="rId14"/>
    <p:sldId id="326" r:id="rId15"/>
  </p:sldIdLst>
  <p:sldSz cx="12188825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10" userDrawn="1">
          <p15:clr>
            <a:srgbClr val="A4A3A4"/>
          </p15:clr>
        </p15:guide>
        <p15:guide id="2" orient="horz" pos="1219" userDrawn="1">
          <p15:clr>
            <a:srgbClr val="A4A3A4"/>
          </p15:clr>
        </p15:guide>
        <p15:guide id="3" orient="horz" pos="4116" userDrawn="1">
          <p15:clr>
            <a:srgbClr val="A4A3A4"/>
          </p15:clr>
        </p15:guide>
        <p15:guide id="4" orient="horz" pos="2741" userDrawn="1">
          <p15:clr>
            <a:srgbClr val="A4A3A4"/>
          </p15:clr>
        </p15:guide>
        <p15:guide id="5" pos="359" userDrawn="1">
          <p15:clr>
            <a:srgbClr val="A4A3A4"/>
          </p15:clr>
        </p15:guide>
        <p15:guide id="6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son, Sarah L." initials="JSL" lastIdx="32" clrIdx="0">
    <p:extLst>
      <p:ext uri="{19B8F6BF-5375-455C-9EA6-DF929625EA0E}">
        <p15:presenceInfo xmlns:p15="http://schemas.microsoft.com/office/powerpoint/2012/main" userId="S::Sarah.Janson@CVSHealth.com::dd11e353-b0dc-4145-80ad-984646dbc7fb" providerId="AD"/>
      </p:ext>
    </p:extLst>
  </p:cmAuthor>
  <p:cmAuthor id="2" name="Bottai, NIcholas D" initials="BND" lastIdx="1" clrIdx="1">
    <p:extLst>
      <p:ext uri="{19B8F6BF-5375-455C-9EA6-DF929625EA0E}">
        <p15:presenceInfo xmlns:p15="http://schemas.microsoft.com/office/powerpoint/2012/main" userId="S::NIcholas.Bottai@CVSHealth.com::69c2dfb4-6838-46c8-91df-c9e026ecdb4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008B92"/>
    <a:srgbClr val="00A78E"/>
    <a:srgbClr val="66CABB"/>
    <a:srgbClr val="78E2D7"/>
    <a:srgbClr val="267AC0"/>
    <a:srgbClr val="09A7E3"/>
    <a:srgbClr val="77D8E8"/>
    <a:srgbClr val="B8E3EB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8" y="56"/>
      </p:cViewPr>
      <p:guideLst>
        <p:guide orient="horz" pos="2010"/>
        <p:guide orient="horz" pos="1219"/>
        <p:guide orient="horz" pos="4116"/>
        <p:guide orient="horz" pos="2741"/>
        <p:guide pos="3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1T14:57:04.861" idx="32">
    <p:pos x="106" y="106"/>
    <p:text>3 PM EST - Seun &amp; Michael to present; Sarah and Alan to monitor chat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21T14:46:53.153" idx="29">
    <p:pos x="10" y="10"/>
    <p:text>Add how to apply &amp; next steps after applying</p:text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00"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41AEF-3112-6549-914A-E0D9B60F40EA}" type="datetimeFigureOut">
              <a:rPr lang="en-US" sz="1000" smtClean="0">
                <a:cs typeface="Arial" panose="020B0604020202020204" pitchFamily="34" charset="0"/>
              </a:rPr>
              <a:t>6/22/2021</a:t>
            </a:fld>
            <a:endParaRPr lang="en-US" sz="1000"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00"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93638-C25A-9844-8D5B-B0309EC5F961}" type="slidenum">
              <a:rPr lang="en-US" sz="1000" smtClean="0">
                <a:cs typeface="Arial" panose="020B0604020202020204" pitchFamily="34" charset="0"/>
              </a:rPr>
              <a:t>‹#›</a:t>
            </a:fld>
            <a:endParaRPr lang="en-US" sz="10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8346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EC2C7003-A6A9-A249-88AD-8CFDA7DED64B}" type="datetimeFigureOut">
              <a:rPr lang="en-US" smtClean="0"/>
              <a:pPr/>
              <a:t>6/22/2021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50AD15A5-6128-B84F-818D-8AA5BDD9AF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69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1pPr>
    <a:lvl2pPr marL="4572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2pPr>
    <a:lvl3pPr marL="9144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3pPr>
    <a:lvl4pPr marL="13716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4pPr>
    <a:lvl5pPr marL="1828800" algn="l" defTabSz="457200" rtl="0" eaLnBrk="1" latinLnBrk="0" hangingPunct="1">
      <a:defRPr sz="1200" kern="1200">
        <a:solidFill>
          <a:schemeClr val="tx2"/>
        </a:solidFill>
        <a:latin typeface="+mn-lt"/>
        <a:ea typeface="+mn-ea"/>
        <a:cs typeface="Arial" panose="020B0604020202020204" pitchFamily="34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696913"/>
            <a:ext cx="6184900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E49AE-E27D-4D35-A988-032B93F9074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96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15A5-6128-B84F-818D-8AA5BDD9AF9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09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696913"/>
            <a:ext cx="6184900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No prior experience / qualifications necessary</a:t>
            </a:r>
          </a:p>
          <a:p>
            <a:pPr marL="171450" indent="-171450">
              <a:buFontTx/>
              <a:buChar char="-"/>
            </a:pPr>
            <a:r>
              <a:rPr lang="en-US"/>
              <a:t>Benefits of working for a larger company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AE49AE-E27D-4D35-A988-032B93F9074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180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561" y="1016178"/>
            <a:ext cx="5221110" cy="4340047"/>
          </a:xfrm>
          <a:prstGeom prst="rect">
            <a:avLst/>
          </a:prstGeom>
        </p:spPr>
      </p:pic>
      <p:sp>
        <p:nvSpPr>
          <p:cNvPr id="2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sz="15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Presenter title</a:t>
            </a:r>
          </a:p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230787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193899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2287977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20D3DB-63F4-412F-96CC-3E84E34BE0CE}"/>
              </a:ext>
            </a:extLst>
          </p:cNvPr>
          <p:cNvSpPr/>
          <p:nvPr userDrawn="1"/>
        </p:nvSpPr>
        <p:spPr>
          <a:xfrm>
            <a:off x="0" y="6257926"/>
            <a:ext cx="12188825" cy="600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3284C44-CBEF-4F9A-AC72-8990858B0E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1270" y="3022967"/>
            <a:ext cx="5726284" cy="812066"/>
          </a:xfrm>
        </p:spPr>
        <p:txBody>
          <a:bodyPr rIns="0" anchor="ctr"/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 for divider</a:t>
            </a:r>
          </a:p>
        </p:txBody>
      </p:sp>
    </p:spTree>
    <p:extLst>
      <p:ext uri="{BB962C8B-B14F-4D97-AF65-F5344CB8AC3E}">
        <p14:creationId xmlns:p14="http://schemas.microsoft.com/office/powerpoint/2010/main" val="1981205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out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one-column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4099297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one-column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lnSpc>
                <a:spcPct val="100000"/>
              </a:lnSpc>
              <a:buClr>
                <a:schemeClr val="tx1"/>
              </a:buClr>
              <a:defRPr sz="1800" b="1" cap="none" baseline="0">
                <a:solidFill>
                  <a:schemeClr val="tx2"/>
                </a:solidFill>
                <a:latin typeface="+mn-lt"/>
              </a:defRPr>
            </a:lvl1pPr>
            <a:lvl2pPr marL="0" indent="0">
              <a:buClr>
                <a:schemeClr val="tx1"/>
              </a:buClr>
              <a:buNone/>
              <a:defRPr sz="1300" baseline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300" baseline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4pPr>
            <a:lvl5pPr marL="515938" indent="-173038">
              <a:buClr>
                <a:schemeClr val="tx1"/>
              </a:buClr>
              <a:buFont typeface="Arial" panose="020B0604020202020204" pitchFamily="34" charset="0"/>
              <a:buChar char="•"/>
              <a:defRPr sz="1300">
                <a:solidFill>
                  <a:schemeClr val="tx2"/>
                </a:solidFill>
              </a:defRPr>
            </a:lvl5pPr>
            <a:lvl6pPr marL="687388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lvl="0"/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42469984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two-column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7532"/>
            <a:ext cx="5237114" cy="3973512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baseline="0" dirty="0" smtClean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4350" indent="-171450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6382512" y="1767532"/>
            <a:ext cx="5237114" cy="3973512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baseline="0" dirty="0" smtClean="0">
                <a:solidFill>
                  <a:schemeClr val="tx2"/>
                </a:solidFill>
              </a:defRPr>
            </a:lvl2pPr>
            <a:lvl3pPr marL="171450" indent="-17145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2900" indent="-171450">
              <a:buClr>
                <a:schemeClr val="tx1"/>
              </a:buClr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4350" indent="-171450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1450">
              <a:buClr>
                <a:schemeClr val="tx1"/>
              </a:buClr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393997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three-column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4370832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8183880" y="1764792"/>
            <a:ext cx="3433191" cy="398830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tabLst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9203096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four-column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557784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3410712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6254496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2" hasCustomPrompt="1"/>
          </p:nvPr>
        </p:nvSpPr>
        <p:spPr bwMode="gray">
          <a:xfrm>
            <a:off x="9098280" y="1764792"/>
            <a:ext cx="2505456" cy="39776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sz="1300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Font typeface="Arial" panose="020B0604020202020204" pitchFamily="34" charset="0"/>
              <a:buChar char="•"/>
              <a:defRPr sz="1300"/>
            </a:lvl7pPr>
            <a:lvl8pPr marL="1031875" indent="-171450">
              <a:buFont typeface="Arial" panose="020B0604020202020204" pitchFamily="34" charset="0"/>
              <a:buChar char="–"/>
              <a:defRPr sz="1300"/>
            </a:lvl8pPr>
            <a:lvl9pPr marL="1203325" indent="-171450"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1268968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ntent Journ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9665208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five-column journey layout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1064664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3152826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5240988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2" hasCustomPrompt="1"/>
          </p:nvPr>
        </p:nvSpPr>
        <p:spPr bwMode="gray">
          <a:xfrm>
            <a:off x="7329150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 bwMode="gray">
          <a:xfrm>
            <a:off x="9417312" y="3475038"/>
            <a:ext cx="1673352" cy="2266006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buClr>
                <a:schemeClr val="tx1"/>
              </a:buClr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>
                <a:schemeClr val="tx1"/>
              </a:buClr>
              <a:buNone/>
              <a:defRPr lang="en-US" dirty="0" smtClean="0">
                <a:solidFill>
                  <a:schemeClr val="tx2"/>
                </a:solidFill>
              </a:defRPr>
            </a:lvl2pPr>
            <a:lvl3pPr marL="174625" indent="-174625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lang="en-US" sz="1300" dirty="0" smtClean="0">
                <a:solidFill>
                  <a:schemeClr val="tx2"/>
                </a:solidFill>
              </a:defRPr>
            </a:lvl3pPr>
            <a:lvl4pPr marL="347663" indent="-173038">
              <a:buClr>
                <a:schemeClr val="tx1"/>
              </a:buClr>
              <a:buFont typeface="Arial" panose="020B0604020202020204" pitchFamily="34" charset="0"/>
              <a:buChar char="–"/>
              <a:defRPr lang="en-US" dirty="0" smtClean="0">
                <a:solidFill>
                  <a:schemeClr val="tx2"/>
                </a:solidFill>
              </a:defRPr>
            </a:lvl4pPr>
            <a:lvl5pPr marL="511175" indent="-163513">
              <a:buClr>
                <a:schemeClr val="tx1"/>
              </a:buClr>
              <a:buFont typeface="Arial" panose="020B0604020202020204" pitchFamily="34" charset="0"/>
              <a:buChar char="•"/>
              <a:defRPr lang="en-US" dirty="0">
                <a:solidFill>
                  <a:schemeClr val="tx2"/>
                </a:solidFill>
              </a:defRPr>
            </a:lvl5pPr>
            <a:lvl6pPr marL="685800" indent="-17462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6pPr>
            <a:lvl7pPr marL="857250" indent="-174625">
              <a:defRPr/>
            </a:lvl7pPr>
            <a:lvl8pPr marL="1030288" indent="-173038">
              <a:defRPr/>
            </a:lvl8pPr>
            <a:lvl9pPr marL="1203325" indent="-173038"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</p:txBody>
      </p:sp>
    </p:spTree>
    <p:extLst>
      <p:ext uri="{BB962C8B-B14F-4D97-AF65-F5344CB8AC3E}">
        <p14:creationId xmlns:p14="http://schemas.microsoft.com/office/powerpoint/2010/main" val="36460620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chart layout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579139DC-E144-408E-AD8A-E4105642CD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69625" y="1752600"/>
            <a:ext cx="9049575" cy="297573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374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Presenter name</a:t>
            </a:r>
          </a:p>
          <a:p>
            <a:pPr lvl="1"/>
            <a:r>
              <a:rPr lang="en-US"/>
              <a:t>Presenter title</a:t>
            </a:r>
          </a:p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3070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chart with text layout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79139DC-E144-408E-AD8A-E4105642CD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46495" y="1764792"/>
            <a:ext cx="7172418" cy="2975735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3" y="1767531"/>
            <a:ext cx="3438144" cy="2971800"/>
          </a:xfrm>
        </p:spPr>
        <p:txBody>
          <a:bodyPr/>
          <a:lstStyle>
            <a:lvl1pPr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Tx/>
              <a:buNone/>
              <a:defRPr baseline="0">
                <a:solidFill>
                  <a:schemeClr val="tx2"/>
                </a:solidFill>
              </a:defRPr>
            </a:lvl2pPr>
            <a:lvl3pPr marL="177800" indent="-177800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sz="1300" baseline="0">
                <a:solidFill>
                  <a:schemeClr val="tx2"/>
                </a:solidFill>
              </a:defRPr>
            </a:lvl3pPr>
            <a:lvl4pPr marL="342900" indent="-165100">
              <a:buClrTx/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4pPr>
            <a:lvl5pPr marL="515938" indent="-173038">
              <a:buClrTx/>
              <a:buFont typeface="Arial" panose="020B0604020202020204" pitchFamily="34" charset="0"/>
              <a:buChar char="•"/>
              <a:defRPr sz="1300">
                <a:solidFill>
                  <a:schemeClr val="tx2"/>
                </a:solidFill>
              </a:defRPr>
            </a:lvl5pPr>
            <a:lvl6pPr marL="687388" indent="-171450">
              <a:buClrTx/>
              <a:buFont typeface="Arial" panose="020B0604020202020204" pitchFamily="34" charset="0"/>
              <a:buChar char="–"/>
              <a:defRPr sz="1300">
                <a:solidFill>
                  <a:schemeClr val="tx2"/>
                </a:solidFill>
              </a:defRPr>
            </a:lvl6pPr>
            <a:lvl7pPr marL="860425" indent="-173038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>
              <a:buClrTx/>
              <a:buFont typeface="Arial" panose="020B0604020202020204" pitchFamily="34" charset="0"/>
              <a:buChar char="•"/>
              <a:defRPr sz="1300" baseline="0"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6628807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comparison slide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20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15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253148" y="3718011"/>
            <a:ext cx="3493008" cy="2023033"/>
          </a:xfrm>
          <a:noFill/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ClrTx/>
              <a:buFont typeface="Arial"/>
              <a:buNone/>
              <a:defRPr sz="1800" b="1">
                <a:solidFill>
                  <a:schemeClr val="tx2"/>
                </a:solidFill>
                <a:latin typeface="+mn-lt"/>
              </a:defRPr>
            </a:lvl1pPr>
            <a:lvl2pPr marL="0" indent="0" algn="ctr">
              <a:spcBef>
                <a:spcPts val="1200"/>
              </a:spcBef>
              <a:buClrTx/>
              <a:buFontTx/>
              <a:buNone/>
              <a:defRPr sz="1500">
                <a:solidFill>
                  <a:schemeClr val="tx2"/>
                </a:solidFill>
              </a:defRPr>
            </a:lvl2pPr>
            <a:lvl3pPr marL="404813" indent="-173038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</a:defRPr>
            </a:lvl3pPr>
            <a:lvl4pPr marL="631825" indent="-174625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</a:defRPr>
            </a:lvl4pPr>
            <a:lvl5pPr marL="804863" indent="-173038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600">
                <a:solidFill>
                  <a:schemeClr val="tx2"/>
                </a:solidFill>
              </a:defRPr>
            </a:lvl5pPr>
            <a:lvl6pPr marL="977900" indent="-177800">
              <a:buClrTx/>
              <a:defRPr sz="1600"/>
            </a:lvl6pPr>
            <a:lvl7pPr marL="1143000" indent="-165100">
              <a:buClrTx/>
              <a:defRPr sz="1600"/>
            </a:lvl7pPr>
            <a:lvl8pPr marL="1320800" indent="-177800">
              <a:buClrTx/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First-level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7378375" y="3718011"/>
            <a:ext cx="3493008" cy="2023033"/>
          </a:xfrm>
          <a:noFill/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1200"/>
              </a:spcBef>
              <a:buClrTx/>
              <a:buFont typeface="Arial"/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0" indent="0" algn="ctr">
              <a:spcBef>
                <a:spcPts val="1200"/>
              </a:spcBef>
              <a:buClrTx/>
              <a:buFontTx/>
              <a:buNone/>
              <a:defRPr sz="1500">
                <a:solidFill>
                  <a:schemeClr val="bg1"/>
                </a:solidFill>
              </a:defRPr>
            </a:lvl2pPr>
            <a:lvl3pPr marL="231775" indent="0">
              <a:spcBef>
                <a:spcPts val="600"/>
              </a:spcBef>
              <a:buClrTx/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3pPr>
            <a:lvl4pPr marL="631825" indent="-174625">
              <a:spcBef>
                <a:spcPts val="600"/>
              </a:spcBef>
              <a:buClrTx/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4pPr>
            <a:lvl5pPr marL="804863" indent="-173038">
              <a:spcBef>
                <a:spcPts val="600"/>
              </a:spcBef>
              <a:buClrTx/>
              <a:buFont typeface="Arial" panose="020B0604020202020204" pitchFamily="34" charset="0"/>
              <a:buChar char="–"/>
              <a:defRPr sz="1600">
                <a:solidFill>
                  <a:schemeClr val="bg1"/>
                </a:solidFill>
              </a:defRPr>
            </a:lvl5pPr>
            <a:lvl6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6pPr>
            <a:lvl7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7pPr>
            <a:lvl8pPr>
              <a:spcBef>
                <a:spcPts val="600"/>
              </a:spcBef>
              <a:buClrTx/>
              <a:defRPr sz="1600">
                <a:solidFill>
                  <a:schemeClr val="bg1"/>
                </a:solidFill>
              </a:defRPr>
            </a:lvl8pPr>
            <a:lvl9pPr>
              <a:defRPr sz="1600"/>
            </a:lvl9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First-level</a:t>
            </a:r>
          </a:p>
        </p:txBody>
      </p:sp>
    </p:spTree>
    <p:extLst>
      <p:ext uri="{BB962C8B-B14F-4D97-AF65-F5344CB8AC3E}">
        <p14:creationId xmlns:p14="http://schemas.microsoft.com/office/powerpoint/2010/main" val="5677758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FACB8A6-3813-48D2-B8CE-038DD1E42B32}"/>
              </a:ext>
            </a:extLst>
          </p:cNvPr>
          <p:cNvSpPr/>
          <p:nvPr userDrawn="1"/>
        </p:nvSpPr>
        <p:spPr>
          <a:xfrm>
            <a:off x="218661" y="6241774"/>
            <a:ext cx="5585791" cy="6162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FE79D5-35B2-49F2-B15D-DA1A165F3786}"/>
              </a:ext>
            </a:extLst>
          </p:cNvPr>
          <p:cNvSpPr/>
          <p:nvPr userDrawn="1"/>
        </p:nvSpPr>
        <p:spPr>
          <a:xfrm>
            <a:off x="4061837" y="0"/>
            <a:ext cx="4057094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E8E372-A3D9-43BC-A3BE-4011C8DA5B98}"/>
              </a:ext>
            </a:extLst>
          </p:cNvPr>
          <p:cNvSpPr/>
          <p:nvPr userDrawn="1"/>
        </p:nvSpPr>
        <p:spPr>
          <a:xfrm>
            <a:off x="8118931" y="0"/>
            <a:ext cx="40698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8" name="Content Placeholder 8">
            <a:extLst>
              <a:ext uri="{FF2B5EF4-FFF2-40B4-BE49-F238E27FC236}">
                <a16:creationId xmlns:a16="http://schemas.microsoft.com/office/drawing/2014/main" id="{80785A3E-DA24-410F-9CAE-7070C42B58B4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tx2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>
              <a:solidFill>
                <a:schemeClr val="tx2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846770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cap="none" baseline="0" dirty="0" smtClean="0">
                <a:solidFill>
                  <a:schemeClr val="tx2"/>
                </a:solidFill>
                <a:latin typeface="+mn-lt"/>
              </a:defRPr>
            </a:lvl1pPr>
            <a:lvl2pPr marL="0" indent="0" algn="ctr">
              <a:buClrTx/>
              <a:buFontTx/>
              <a:buNone/>
              <a:defRPr lang="en-US" sz="1500" dirty="0" smtClean="0">
                <a:solidFill>
                  <a:schemeClr val="tx2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dirty="0" smtClean="0">
                <a:solidFill>
                  <a:schemeClr val="tx2"/>
                </a:solidFill>
              </a:defRPr>
            </a:lvl3pPr>
            <a:lvl4pPr>
              <a:buClrTx/>
              <a:defRPr lang="en-US" sz="1600" dirty="0" smtClean="0">
                <a:solidFill>
                  <a:schemeClr val="tx2"/>
                </a:solidFill>
              </a:defRPr>
            </a:lvl4pPr>
            <a:lvl5pPr>
              <a:buClrTx/>
              <a:defRPr lang="en-US" sz="1600" dirty="0">
                <a:solidFill>
                  <a:schemeClr val="tx2"/>
                </a:solidFill>
              </a:defRPr>
            </a:lvl5pPr>
            <a:lvl6pPr>
              <a:buClrTx/>
              <a:defRPr sz="1600"/>
            </a:lvl6pPr>
            <a:lvl7pPr>
              <a:buClrTx/>
              <a:defRPr sz="1600"/>
            </a:lvl7pPr>
            <a:lvl8pPr>
              <a:buClrTx/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First-level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" hasCustomPrompt="1"/>
          </p:nvPr>
        </p:nvSpPr>
        <p:spPr bwMode="gray">
          <a:xfrm>
            <a:off x="4906236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buClrTx/>
              <a:buFontTx/>
              <a:buNone/>
              <a:defRPr lang="en-US" sz="1500" baseline="0" dirty="0" smtClean="0">
                <a:solidFill>
                  <a:schemeClr val="tx2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baseline="0" dirty="0" smtClean="0">
                <a:solidFill>
                  <a:schemeClr val="tx2"/>
                </a:solidFill>
              </a:defRPr>
            </a:lvl3pPr>
            <a:lvl4pPr>
              <a:buClrTx/>
              <a:defRPr lang="en-US" sz="1600" baseline="0" dirty="0" smtClean="0">
                <a:solidFill>
                  <a:schemeClr val="tx2"/>
                </a:solidFill>
              </a:defRPr>
            </a:lvl4pPr>
            <a:lvl5pPr>
              <a:buClrTx/>
              <a:defRPr lang="en-US" sz="1600" baseline="0" dirty="0">
                <a:solidFill>
                  <a:schemeClr val="tx2"/>
                </a:solidFill>
              </a:defRPr>
            </a:lvl5pPr>
            <a:lvl6pPr>
              <a:buClrTx/>
              <a:defRPr sz="1600" baseline="0">
                <a:solidFill>
                  <a:schemeClr val="tx2"/>
                </a:solidFill>
              </a:defRPr>
            </a:lvl6pPr>
            <a:lvl7pPr>
              <a:buClrTx/>
              <a:defRPr sz="1600" baseline="0">
                <a:solidFill>
                  <a:schemeClr val="tx2"/>
                </a:solidFill>
              </a:defRPr>
            </a:lvl7pPr>
            <a:lvl8pPr>
              <a:buClrTx/>
              <a:defRPr sz="1600" baseline="0">
                <a:solidFill>
                  <a:schemeClr val="tx2"/>
                </a:solidFill>
              </a:defRPr>
            </a:lvl8pPr>
            <a:lvl9pPr>
              <a:buClrTx/>
              <a:defRPr sz="1600">
                <a:solidFill>
                  <a:schemeClr val="tx2"/>
                </a:solidFill>
              </a:defRPr>
            </a:lvl9pPr>
          </a:lstStyle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Header</a:t>
            </a:r>
          </a:p>
          <a:p>
            <a:pPr lvl="1"/>
            <a:r>
              <a:rPr lang="en-US"/>
              <a:t>First-level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18" hasCustomPrompt="1"/>
          </p:nvPr>
        </p:nvSpPr>
        <p:spPr bwMode="gray">
          <a:xfrm>
            <a:off x="8969729" y="3148861"/>
            <a:ext cx="2368296" cy="2592183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1800" b="1" cap="none" baseline="0" dirty="0" smtClean="0">
                <a:solidFill>
                  <a:schemeClr val="bg1"/>
                </a:solidFill>
                <a:latin typeface="+mn-lt"/>
              </a:defRPr>
            </a:lvl1pPr>
            <a:lvl2pPr marL="0" indent="0" algn="ctr">
              <a:buClrTx/>
              <a:buFontTx/>
              <a:buNone/>
              <a:defRPr lang="en-US" sz="1500" dirty="0" smtClean="0">
                <a:solidFill>
                  <a:schemeClr val="bg1"/>
                </a:solidFill>
              </a:defRPr>
            </a:lvl2pPr>
            <a:lvl3pPr marL="171450" indent="0">
              <a:buClrTx/>
              <a:buFont typeface="Arial" panose="020B0604020202020204" pitchFamily="34" charset="0"/>
              <a:buNone/>
              <a:defRPr lang="en-US" sz="1600" baseline="0" dirty="0" smtClean="0">
                <a:solidFill>
                  <a:schemeClr val="bg1"/>
                </a:solidFill>
              </a:defRPr>
            </a:lvl3pPr>
            <a:lvl4pPr>
              <a:buClrTx/>
              <a:defRPr lang="en-US" sz="1600" baseline="0" dirty="0" smtClean="0">
                <a:solidFill>
                  <a:schemeClr val="bg1"/>
                </a:solidFill>
              </a:defRPr>
            </a:lvl4pPr>
            <a:lvl5pPr>
              <a:buClrTx/>
              <a:defRPr lang="en-US" sz="1600" baseline="0" dirty="0">
                <a:solidFill>
                  <a:schemeClr val="bg1"/>
                </a:solidFill>
              </a:defRPr>
            </a:lvl5pPr>
            <a:lvl6pPr>
              <a:buClrTx/>
              <a:defRPr sz="1600" baseline="0">
                <a:solidFill>
                  <a:schemeClr val="bg1"/>
                </a:solidFill>
              </a:defRPr>
            </a:lvl6pPr>
            <a:lvl7pPr>
              <a:buClrTx/>
              <a:defRPr sz="1600">
                <a:solidFill>
                  <a:schemeClr val="bg1"/>
                </a:solidFill>
              </a:defRPr>
            </a:lvl7pPr>
            <a:lvl8pPr>
              <a:buClrTx/>
              <a:defRPr sz="1600" baseline="0">
                <a:solidFill>
                  <a:schemeClr val="bg1"/>
                </a:solidFill>
              </a:defRPr>
            </a:lvl8pPr>
            <a:lvl9pPr>
              <a:buClrTx/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First-level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B46839-35D8-438B-B7A2-2B753DFD7A66}"/>
              </a:ext>
            </a:extLst>
          </p:cNvPr>
          <p:cNvSpPr txBox="1"/>
          <p:nvPr userDrawn="1"/>
        </p:nvSpPr>
        <p:spPr>
          <a:xfrm>
            <a:off x="859534" y="6425581"/>
            <a:ext cx="804672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>
                <a:solidFill>
                  <a:schemeClr val="tx2"/>
                </a:solidFill>
                <a:latin typeface="CVS Health Sans" panose="020B05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7775052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</a:t>
            </a:r>
            <a:br>
              <a:rPr lang="en-US"/>
            </a:br>
            <a:r>
              <a:rPr lang="en-US"/>
              <a:t>for image and text slide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5300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/>
            </a:br>
            <a:r>
              <a:rPr lang="en-US"/>
              <a:t>IMAGE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90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/>
            </a:br>
            <a:r>
              <a:rPr lang="en-US"/>
              <a:t>IMAGE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31836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</a:t>
            </a:r>
            <a:br>
              <a:rPr lang="en-US"/>
            </a:br>
            <a:r>
              <a:rPr lang="en-US"/>
              <a:t>for image and text slide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6738938" y="1765300"/>
            <a:ext cx="4882896" cy="3977640"/>
          </a:xfrm>
        </p:spPr>
        <p:txBody>
          <a:bodyPr/>
          <a:lstStyle>
            <a:lvl1pPr>
              <a:buClrTx/>
              <a:defRPr cap="none" baseline="0">
                <a:solidFill>
                  <a:schemeClr val="tx2"/>
                </a:solidFill>
              </a:defRPr>
            </a:lvl1pPr>
            <a:lvl2pPr>
              <a:buClrTx/>
              <a:defRPr>
                <a:solidFill>
                  <a:schemeClr val="tx2"/>
                </a:solidFill>
              </a:defRPr>
            </a:lvl2pPr>
            <a:lvl3pPr>
              <a:buClrTx/>
              <a:defRPr>
                <a:solidFill>
                  <a:schemeClr val="tx2"/>
                </a:solidFill>
              </a:defRPr>
            </a:lvl3pPr>
            <a:lvl4pPr>
              <a:buClrTx/>
              <a:defRPr>
                <a:solidFill>
                  <a:schemeClr val="tx2"/>
                </a:solidFill>
              </a:defRPr>
            </a:lvl4pPr>
            <a:lvl5pPr>
              <a:buClrTx/>
              <a:defRPr>
                <a:solidFill>
                  <a:schemeClr val="tx2"/>
                </a:solidFill>
              </a:defRPr>
            </a:lvl5pPr>
            <a:lvl6pPr>
              <a:buClrTx/>
              <a:defRPr/>
            </a:lvl6pPr>
            <a:lvl7pPr>
              <a:buClrTx/>
              <a:defRPr/>
            </a:lvl7pPr>
            <a:lvl8pPr>
              <a:buClrTx/>
              <a:defRPr/>
            </a:lvl8pPr>
            <a:lvl9pPr>
              <a:buClrTx/>
              <a:defRPr/>
            </a:lvl9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1483263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nfographic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BCE3BF-19DE-4243-9ED2-5FA21553C1F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4FAD22A7-02FD-47B7-B56B-F83C1B41E5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E5501FD2-6558-4D19-84E8-1DAF689AB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6C71C9D-3B12-4743-ABB3-3300A6D7C2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C9731B0-F7F6-409F-971D-705E83BF3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982D7F3-8E67-4A4F-91EE-C8AA3BB44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37B8E154-46D5-4920-86B2-1F96A57FED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text and infographic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15838242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nfographic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31836" y="530351"/>
            <a:ext cx="4882896" cy="71323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 for text and infographic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6738938" y="1765300"/>
            <a:ext cx="4882896" cy="3977640"/>
          </a:xfrm>
        </p:spPr>
        <p:txBody>
          <a:bodyPr/>
          <a:lstStyle>
            <a:lvl1pPr>
              <a:defRPr cap="none" baseline="0"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60944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37285176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2697E3D-9970-40A4-9967-1A38ED528B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4412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spcBef>
                <a:spcPts val="0"/>
              </a:spcBef>
              <a:spcAft>
                <a:spcPts val="0"/>
              </a:spcAft>
              <a:defRPr sz="6600" b="1">
                <a:solidFill>
                  <a:schemeClr val="bg2"/>
                </a:solidFill>
              </a:defRPr>
            </a:lvl1pPr>
          </a:lstStyle>
          <a:p>
            <a:br>
              <a:rPr lang="en-US"/>
            </a:br>
            <a:r>
              <a:rPr lang="en-US"/>
              <a:t>IMAGE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784" y="1764792"/>
            <a:ext cx="4434840" cy="1463040"/>
          </a:xfrm>
        </p:spPr>
        <p:txBody>
          <a:bodyPr rIns="0"/>
          <a:lstStyle>
            <a:lvl1pPr>
              <a:lnSpc>
                <a:spcPct val="9500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quote with image. Image should reflect the content of the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7784" y="3590382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38792762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2213" y="2180108"/>
            <a:ext cx="7168896" cy="1463040"/>
          </a:xfrm>
        </p:spPr>
        <p:txBody>
          <a:bodyPr rIns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12213" y="4020921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41437736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high impact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12213" y="2180108"/>
            <a:ext cx="7168896" cy="1463040"/>
          </a:xfrm>
        </p:spPr>
        <p:txBody>
          <a:bodyPr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quote.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9B722800-BF6A-4FA2-8F5B-598FB160C2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12213" y="4020921"/>
            <a:ext cx="4572000" cy="16192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sz="13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AUTHOR</a:t>
            </a:r>
          </a:p>
        </p:txBody>
      </p:sp>
    </p:spTree>
    <p:extLst>
      <p:ext uri="{BB962C8B-B14F-4D97-AF65-F5344CB8AC3E}">
        <p14:creationId xmlns:p14="http://schemas.microsoft.com/office/powerpoint/2010/main" val="2625066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0C07AEF2-95F8-4407-BBD7-8F517ACF16FE}"/>
              </a:ext>
            </a:extLst>
          </p:cNvPr>
          <p:cNvSpPr txBox="1">
            <a:spLocks/>
          </p:cNvSpPr>
          <p:nvPr userDrawn="1"/>
        </p:nvSpPr>
        <p:spPr>
          <a:xfrm>
            <a:off x="557784" y="6427484"/>
            <a:ext cx="6858000" cy="228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©2019 CVS Health and/or one of its affiliates. Confidential and proprietary.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F8C4FD8-0AA8-4037-BC71-BA96D0AF218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57784" y="429541"/>
            <a:ext cx="2871788" cy="352779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3EB7105-6A46-491C-B241-A8F9129575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D958FC95-7F0F-491F-8DC3-06F8BACBF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60CEC3B9-4063-48FC-90DC-4CDE63069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ACB778AF-4452-4D00-A46E-1FA80ABA8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52616A00-1107-4114-9319-20AF55350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7C96DD26-9A69-4431-91BB-3F67E41B5D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sz="1500" b="1">
                <a:solidFill>
                  <a:schemeClr val="bg1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</a:t>
            </a:r>
          </a:p>
          <a:p>
            <a:pPr lvl="1"/>
            <a:r>
              <a:rPr lang="en-US"/>
              <a:t>Presenter title</a:t>
            </a:r>
          </a:p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103833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xt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32895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Next steps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 hasCustomPrompt="1"/>
          </p:nvPr>
        </p:nvSpPr>
        <p:spPr bwMode="gray">
          <a:xfrm>
            <a:off x="1970122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1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</a:t>
            </a:r>
          </a:p>
          <a:p>
            <a:pPr lvl="3"/>
            <a:r>
              <a:rPr lang="en-US"/>
              <a:t>Second-level</a:t>
            </a:r>
          </a:p>
          <a:p>
            <a:pPr lvl="4"/>
            <a:r>
              <a:rPr lang="en-US"/>
              <a:t>Third-level</a:t>
            </a:r>
          </a:p>
          <a:p>
            <a:pPr lvl="5"/>
            <a:r>
              <a:rPr lang="en-US"/>
              <a:t>Fourth-level</a:t>
            </a:r>
          </a:p>
          <a:p>
            <a:pPr lvl="6"/>
            <a:r>
              <a:rPr lang="en-US"/>
              <a:t>Fifth-level</a:t>
            </a:r>
          </a:p>
          <a:p>
            <a:pPr lvl="7"/>
            <a:r>
              <a:rPr lang="en-US"/>
              <a:t>Sixth-level</a:t>
            </a:r>
          </a:p>
          <a:p>
            <a:pPr lvl="8"/>
            <a:r>
              <a:rPr lang="en-US"/>
              <a:t>Seventh-level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 hasCustomPrompt="1"/>
          </p:nvPr>
        </p:nvSpPr>
        <p:spPr bwMode="gray">
          <a:xfrm>
            <a:off x="4818888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0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2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</a:t>
            </a:r>
          </a:p>
          <a:p>
            <a:pPr lvl="3"/>
            <a:r>
              <a:rPr lang="en-US"/>
              <a:t>Second-level</a:t>
            </a:r>
          </a:p>
          <a:p>
            <a:pPr lvl="4"/>
            <a:r>
              <a:rPr lang="en-US"/>
              <a:t>Third-level</a:t>
            </a:r>
          </a:p>
          <a:p>
            <a:pPr lvl="5"/>
            <a:r>
              <a:rPr lang="en-US"/>
              <a:t>Fourth-level</a:t>
            </a:r>
          </a:p>
          <a:p>
            <a:pPr lvl="6"/>
            <a:r>
              <a:rPr lang="en-US"/>
              <a:t>Fifth-level</a:t>
            </a:r>
          </a:p>
          <a:p>
            <a:pPr lvl="7"/>
            <a:r>
              <a:rPr lang="en-US"/>
              <a:t>Sixth-level</a:t>
            </a:r>
          </a:p>
          <a:p>
            <a:pPr lvl="8"/>
            <a:r>
              <a:rPr lang="en-US"/>
              <a:t>Seventh-level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 hasCustomPrompt="1"/>
          </p:nvPr>
        </p:nvSpPr>
        <p:spPr bwMode="gray">
          <a:xfrm>
            <a:off x="7662672" y="2110424"/>
            <a:ext cx="2505456" cy="3630620"/>
          </a:xfrm>
        </p:spPr>
        <p:txBody>
          <a:bodyPr vert="horz" lIns="0" tIns="0" rIns="0" bIns="0" rtlCol="0">
            <a:noAutofit/>
          </a:bodyPr>
          <a:lstStyle>
            <a:lvl1pPr algn="ctr">
              <a:lnSpc>
                <a:spcPct val="105000"/>
              </a:lnSpc>
              <a:buClrTx/>
              <a:defRPr lang="en-US" sz="3200" b="1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ctr">
              <a:spcBef>
                <a:spcPts val="4200"/>
              </a:spcBef>
              <a:buClrTx/>
              <a:buNone/>
              <a:defRPr lang="en-US" sz="1300" dirty="0" smtClean="0">
                <a:solidFill>
                  <a:schemeClr val="tx2"/>
                </a:solidFill>
              </a:defRPr>
            </a:lvl2pPr>
            <a:lvl3pPr marL="174625" indent="-174625" algn="l">
              <a:spcBef>
                <a:spcPts val="1200"/>
              </a:spcBef>
              <a:buClrTx/>
              <a:buFont typeface="Arial" panose="020B0604020202020204" pitchFamily="34" charset="0"/>
              <a:buChar char="•"/>
              <a:defRPr lang="en-US" sz="1300" baseline="0" dirty="0" smtClean="0">
                <a:solidFill>
                  <a:schemeClr val="tx2"/>
                </a:solidFill>
              </a:defRPr>
            </a:lvl3pPr>
            <a:lvl4pPr marL="347663" indent="-173038" algn="l">
              <a:buClrTx/>
              <a:buFont typeface="Arial" panose="020B0604020202020204" pitchFamily="34" charset="0"/>
              <a:buChar char="–"/>
              <a:defRPr lang="en-US" sz="1300" baseline="0" dirty="0" smtClean="0">
                <a:solidFill>
                  <a:schemeClr val="tx2"/>
                </a:solidFill>
              </a:defRPr>
            </a:lvl4pPr>
            <a:lvl5pPr marL="511175" indent="-163513" algn="l">
              <a:buClrTx/>
              <a:buFont typeface="Arial" panose="020B0604020202020204" pitchFamily="34" charset="0"/>
              <a:buChar char="•"/>
              <a:defRPr lang="en-US" sz="1300" dirty="0">
                <a:solidFill>
                  <a:schemeClr val="tx2"/>
                </a:solidFill>
              </a:defRPr>
            </a:lvl5pPr>
            <a:lvl6pPr marL="685800" indent="-174625" algn="l">
              <a:buClrTx/>
              <a:buFont typeface="Arial" panose="020B0604020202020204" pitchFamily="34" charset="0"/>
              <a:buChar char="–"/>
              <a:defRPr sz="1300" baseline="0">
                <a:solidFill>
                  <a:schemeClr val="tx2"/>
                </a:solidFill>
              </a:defRPr>
            </a:lvl6pPr>
            <a:lvl7pPr marL="860425" indent="-173038" algn="l">
              <a:buClrTx/>
              <a:buFont typeface="Arial" panose="020B0604020202020204" pitchFamily="34" charset="0"/>
              <a:buChar char="•"/>
              <a:defRPr sz="1300"/>
            </a:lvl7pPr>
            <a:lvl8pPr marL="1031875" indent="-171450" algn="l">
              <a:buClrTx/>
              <a:buFont typeface="Arial" panose="020B0604020202020204" pitchFamily="34" charset="0"/>
              <a:buChar char="–"/>
              <a:defRPr sz="1300"/>
            </a:lvl8pPr>
            <a:lvl9pPr marL="1203325" indent="-171450" algn="l">
              <a:buClrTx/>
              <a:buFont typeface="Arial" panose="020B0604020202020204" pitchFamily="34" charset="0"/>
              <a:buChar char="•"/>
              <a:defRPr sz="1300"/>
            </a:lvl9pPr>
          </a:lstStyle>
          <a:p>
            <a:pPr marL="0" lvl="0" indent="0" algn="ctr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3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</a:t>
            </a:r>
          </a:p>
          <a:p>
            <a:pPr lvl="3"/>
            <a:r>
              <a:rPr lang="en-US"/>
              <a:t>Second-level</a:t>
            </a:r>
          </a:p>
          <a:p>
            <a:pPr lvl="4"/>
            <a:r>
              <a:rPr lang="en-US"/>
              <a:t>Third-level</a:t>
            </a:r>
          </a:p>
          <a:p>
            <a:pPr lvl="5"/>
            <a:r>
              <a:rPr lang="en-US"/>
              <a:t>Fourth-level</a:t>
            </a:r>
          </a:p>
          <a:p>
            <a:pPr lvl="6"/>
            <a:r>
              <a:rPr lang="en-US"/>
              <a:t>Fifth-level</a:t>
            </a:r>
          </a:p>
          <a:p>
            <a:pPr lvl="7"/>
            <a:r>
              <a:rPr lang="en-US"/>
              <a:t>Sixth-level</a:t>
            </a:r>
          </a:p>
          <a:p>
            <a:pPr lvl="8"/>
            <a:r>
              <a:rPr lang="en-US"/>
              <a:t>Seventh-level</a:t>
            </a:r>
          </a:p>
        </p:txBody>
      </p:sp>
    </p:spTree>
    <p:extLst>
      <p:ext uri="{BB962C8B-B14F-4D97-AF65-F5344CB8AC3E}">
        <p14:creationId xmlns:p14="http://schemas.microsoft.com/office/powerpoint/2010/main" val="28816520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34800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In closing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 bwMode="gray">
          <a:xfrm>
            <a:off x="557784" y="1767532"/>
            <a:ext cx="8586216" cy="3977640"/>
          </a:xfrm>
        </p:spPr>
        <p:txBody>
          <a:bodyPr/>
          <a:lstStyle>
            <a:lvl1pPr>
              <a:lnSpc>
                <a:spcPct val="100000"/>
              </a:lnSpc>
              <a:buClrTx/>
              <a:defRPr lang="en-US" sz="1800" b="1" kern="1200" cap="none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buClrTx/>
              <a:buFontTx/>
              <a:buNone/>
              <a:defRPr baseline="0">
                <a:solidFill>
                  <a:schemeClr val="tx2"/>
                </a:solidFill>
              </a:defRPr>
            </a:lvl2pPr>
            <a:lvl3pPr marL="173038" indent="-173038">
              <a:buClrTx/>
              <a:buFont typeface="Arial" panose="020B0604020202020204" pitchFamily="34" charset="0"/>
              <a:buChar char="•"/>
              <a:defRPr baseline="0">
                <a:solidFill>
                  <a:schemeClr val="tx2"/>
                </a:solidFill>
              </a:defRPr>
            </a:lvl3pPr>
            <a:lvl4pPr marL="347663" indent="-174625">
              <a:buClrTx/>
              <a:buFont typeface="Arial" panose="020B0604020202020204" pitchFamily="34" charset="0"/>
              <a:buChar char="–"/>
              <a:defRPr>
                <a:solidFill>
                  <a:schemeClr val="tx2"/>
                </a:solidFill>
              </a:defRPr>
            </a:lvl4pPr>
            <a:lvl5pPr marL="509588" indent="-161925">
              <a:buClrTx/>
              <a:buFont typeface="Arial" panose="020B0604020202020204" pitchFamily="34" charset="0"/>
              <a:buChar char="•"/>
              <a:defRPr baseline="0">
                <a:solidFill>
                  <a:schemeClr val="tx2"/>
                </a:solidFill>
              </a:defRPr>
            </a:lvl5pPr>
            <a:lvl6pPr marL="682625" indent="-173038">
              <a:buClrTx/>
              <a:buFont typeface="Arial" panose="020B0604020202020204" pitchFamily="34" charset="0"/>
              <a:buChar char="–"/>
              <a:defRPr/>
            </a:lvl6pPr>
            <a:lvl7pPr marL="857250" indent="-174625">
              <a:buClrTx/>
              <a:buFont typeface="Arial" panose="020B0604020202020204" pitchFamily="34" charset="0"/>
              <a:buChar char="•"/>
              <a:defRPr/>
            </a:lvl7pPr>
            <a:lvl8pPr marL="1030288" indent="-173038">
              <a:buClrTx/>
              <a:buFont typeface="Arial" panose="020B0604020202020204" pitchFamily="34" charset="0"/>
              <a:buChar char="–"/>
              <a:defRPr/>
            </a:lvl8pPr>
            <a:lvl9pPr marL="1203325" indent="-173038">
              <a:buClrTx/>
              <a:buFont typeface="Arial" panose="020B0604020202020204" pitchFamily="34" charset="0"/>
              <a:buChar char="•"/>
              <a:defRPr/>
            </a:lvl9pPr>
          </a:lstStyle>
          <a:p>
            <a:pPr marL="0" lvl="0" indent="0" algn="l" defTabSz="4572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/>
              </a:buClr>
              <a:buFont typeface="Arial"/>
              <a:buNone/>
            </a:pPr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36394344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339160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139F72-CEC0-495F-8477-192D60A880E2}"/>
              </a:ext>
            </a:extLst>
          </p:cNvPr>
          <p:cNvSpPr/>
          <p:nvPr userDrawn="1"/>
        </p:nvSpPr>
        <p:spPr>
          <a:xfrm>
            <a:off x="-1" y="0"/>
            <a:ext cx="1218882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935A177A-64AC-49B1-9D97-25A4DB841CAD}"/>
              </a:ext>
            </a:extLst>
          </p:cNvPr>
          <p:cNvSpPr txBox="1">
            <a:spLocks/>
          </p:cNvSpPr>
          <p:nvPr userDrawn="1"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1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F35D44D1-CF2C-4331-B380-083F7ABF73CB}"/>
              </a:ext>
            </a:extLst>
          </p:cNvPr>
          <p:cNvSpPr txBox="1">
            <a:spLocks/>
          </p:cNvSpPr>
          <p:nvPr userDrawn="1"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DE6AD5-F9DF-408C-8730-856FE7DF1AC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EAEBFD24-EC09-43D3-99D6-42D3AFF5C6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61D17F69-D687-48A8-8300-CE89003EF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CD4BE64E-7ABD-45BD-ACCF-3C1667AD3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C057E95B-2796-491D-A687-27D4B2DCD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711BEA48-E6DF-45F8-BDA7-36890BE90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CA9C532-A3D9-4234-A91F-8BD0192B10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181460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0631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812939" y="2941078"/>
            <a:ext cx="4562947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400" b="1">
                <a:solidFill>
                  <a:schemeClr val="accent2"/>
                </a:solidFill>
                <a:latin typeface="+mj-l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480158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AD57F1C3-026C-4E29-99D9-D207AB9AE85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accent6"/>
                </a:solidFill>
                <a:latin typeface="CVS Health Sans" panose="020B0504020202020204" pitchFamily="34" charset="0"/>
              </a:defRPr>
            </a:lvl1pPr>
          </a:lstStyle>
          <a:p>
            <a:r>
              <a:rPr lang="en-US"/>
              <a:t>BE SURE IMAGE IS </a:t>
            </a:r>
            <a:br>
              <a:rPr lang="en-US"/>
            </a:br>
            <a:r>
              <a:rPr lang="en-US"/>
              <a:t>DARK ENOUGH SO TYPE AND </a:t>
            </a:r>
            <a:br>
              <a:rPr lang="en-US"/>
            </a:br>
            <a:r>
              <a:rPr lang="en-US"/>
              <a:t>LOGO ARE READABLE</a:t>
            </a:r>
          </a:p>
          <a:p>
            <a:br>
              <a:rPr lang="en-US"/>
            </a:br>
            <a:r>
              <a:rPr lang="en-US"/>
              <a:t>Be sure to send image to </a:t>
            </a:r>
            <a:br>
              <a:rPr lang="en-US"/>
            </a:br>
            <a:r>
              <a:rPr lang="en-US"/>
              <a:t>back so logo sits on top of image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844952" y="1196075"/>
            <a:ext cx="3068680" cy="1444752"/>
          </a:xfrm>
        </p:spPr>
        <p:txBody>
          <a:bodyPr/>
          <a:lstStyle>
            <a:lvl1pPr marL="0" marR="0" indent="0" algn="l" defTabSz="456758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800" b="1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Closing slide</a:t>
            </a:r>
          </a:p>
        </p:txBody>
      </p:sp>
    </p:spTree>
    <p:extLst>
      <p:ext uri="{BB962C8B-B14F-4D97-AF65-F5344CB8AC3E}">
        <p14:creationId xmlns:p14="http://schemas.microsoft.com/office/powerpoint/2010/main" val="12586694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S logo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2825581" y="3027447"/>
            <a:ext cx="6537663" cy="803106"/>
            <a:chOff x="2825581" y="3027447"/>
            <a:chExt cx="6537663" cy="803106"/>
          </a:xfrm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B2BDFE3B-4557-45B7-B3FF-10C47DDF32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3520" y="3050215"/>
              <a:ext cx="3134808" cy="775163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4DFEB978-9998-4C51-B950-8201DC489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0439" y="3027447"/>
              <a:ext cx="671671" cy="803106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5AA45A1A-56E8-4687-A1C0-2DE872F66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79141" y="3027447"/>
              <a:ext cx="748256" cy="803106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F5885F4-B442-4DC7-A6C5-9C77C9A1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5651" y="3050215"/>
              <a:ext cx="746186" cy="758604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30A74DF-73A3-4CDD-A36E-988C8B0C9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5581" y="3027447"/>
              <a:ext cx="978011" cy="803106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326DD814-0149-498C-A954-885C837F6B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11109" y="3657720"/>
              <a:ext cx="152135" cy="156275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268719-E45D-4DB9-A5CE-3920E9240B44}"/>
              </a:ext>
            </a:extLst>
          </p:cNvPr>
          <p:cNvSpPr/>
          <p:nvPr userDrawn="1"/>
        </p:nvSpPr>
        <p:spPr>
          <a:xfrm>
            <a:off x="0" y="5779008"/>
            <a:ext cx="12188825" cy="107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1350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S logo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1268719-E45D-4DB9-A5CE-3920E9240B44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0949C91-C34A-48C0-97AF-F55ED1D82DF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825581" y="3027447"/>
            <a:ext cx="6537663" cy="803106"/>
            <a:chOff x="1011652" y="1504398"/>
            <a:chExt cx="10028238" cy="1231900"/>
          </a:xfrm>
          <a:solidFill>
            <a:schemeClr val="bg1"/>
          </a:solidFill>
        </p:grpSpPr>
        <p:sp>
          <p:nvSpPr>
            <p:cNvPr id="5" name="Freeform 2">
              <a:extLst>
                <a:ext uri="{FF2B5EF4-FFF2-40B4-BE49-F238E27FC236}">
                  <a16:creationId xmlns:a16="http://schemas.microsoft.com/office/drawing/2014/main" id="{B2BDFE3B-4557-45B7-B3FF-10C47DDF32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4DFEB978-9998-4C51-B950-8201DC489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5AA45A1A-56E8-4687-A1C0-2DE872F66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F5885F4-B442-4DC7-A6C5-9C77C9A1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30A74DF-73A3-4CDD-A36E-988C8B0C9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326DD814-0149-498C-A954-885C837F6B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76195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93192"/>
            <a:ext cx="10969943" cy="82296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6" y="1463041"/>
            <a:ext cx="5387461" cy="502601"/>
          </a:xfrm>
          <a:solidFill>
            <a:schemeClr val="tx1"/>
          </a:solidFill>
        </p:spPr>
        <p:txBody>
          <a:bodyPr lIns="91440" anchor="ctr" anchorCtr="0"/>
          <a:lstStyle>
            <a:lvl1pPr marL="0" indent="0">
              <a:buNone/>
              <a:defRPr sz="1800" b="1" cap="all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6" y="2057400"/>
            <a:ext cx="5387461" cy="3794760"/>
          </a:xfrm>
          <a:solidFill>
            <a:schemeClr val="bg1"/>
          </a:solidFill>
        </p:spPr>
        <p:txBody>
          <a:bodyPr lIns="91440" tIns="91440" rIns="137160" bIns="91440"/>
          <a:lstStyle>
            <a:lvl1pPr marL="228600" indent="-228600">
              <a:spcBef>
                <a:spcPts val="1200"/>
              </a:spcBef>
              <a:buClr>
                <a:schemeClr val="tx1"/>
              </a:buClr>
              <a:buFont typeface="Arial"/>
              <a:buChar char="•"/>
              <a:defRPr sz="2000" b="0">
                <a:solidFill>
                  <a:schemeClr val="tx1"/>
                </a:solidFill>
              </a:defRPr>
            </a:lvl1pPr>
            <a:lvl2pPr marL="457200" indent="-228600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Lucida Grande"/>
              <a:buChar char="–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731520" indent="-182880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05840" indent="-182880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Lucida Grande"/>
              <a:buChar char="»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234440" indent="-182880">
              <a:buFont typeface="Lucida Grande"/>
              <a:buChar char="»"/>
              <a:defRPr sz="1100">
                <a:solidFill>
                  <a:schemeClr val="accent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5986" y="1463041"/>
            <a:ext cx="5387461" cy="502601"/>
          </a:xfrm>
          <a:solidFill>
            <a:schemeClr val="tx2"/>
          </a:solidFill>
        </p:spPr>
        <p:txBody>
          <a:bodyPr lIns="91440" anchor="ctr" anchorCtr="0"/>
          <a:lstStyle>
            <a:lvl1pPr marL="0" indent="0">
              <a:buNone/>
              <a:defRPr sz="1800" b="1" cap="all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5986" y="2057400"/>
            <a:ext cx="5387461" cy="3794760"/>
          </a:xfrm>
          <a:solidFill>
            <a:schemeClr val="bg1"/>
          </a:solidFill>
        </p:spPr>
        <p:txBody>
          <a:bodyPr lIns="91440" tIns="91440" rIns="137160" bIns="91440"/>
          <a:lstStyle>
            <a:lvl1pPr marL="228600" indent="-228600">
              <a:spcBef>
                <a:spcPts val="1200"/>
              </a:spcBef>
              <a:buClr>
                <a:schemeClr val="tx1"/>
              </a:buClr>
              <a:buFont typeface="Arial"/>
              <a:buChar char="•"/>
              <a:defRPr sz="2000" b="0">
                <a:solidFill>
                  <a:schemeClr val="tx1"/>
                </a:solidFill>
              </a:defRPr>
            </a:lvl1pPr>
            <a:lvl2pPr marL="457200" indent="-228600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Lucida Grande"/>
              <a:buChar char="–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731520" indent="-182880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Font typeface="Arial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05840" indent="-182880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Lucida Grande"/>
              <a:buChar char="»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234440" indent="-182880">
              <a:buFont typeface="Lucida Grande"/>
              <a:buChar char="»"/>
              <a:defRPr sz="1100">
                <a:solidFill>
                  <a:schemeClr val="accent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67D88-DCFD-354C-96A5-D863D5E93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63381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2" y="4634747"/>
            <a:ext cx="10561320" cy="795528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2" y="5578043"/>
            <a:ext cx="10561320" cy="34747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500" b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add presenter information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2323A7D-5761-4AEF-8E75-65750A20EB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33499" y="6371584"/>
            <a:ext cx="2798064" cy="201168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1200" b="0">
                <a:solidFill>
                  <a:schemeClr val="tx2"/>
                </a:solidFill>
                <a:latin typeface="+mn-lt"/>
              </a:defRPr>
            </a:lvl1pPr>
            <a:lvl2pPr algn="r">
              <a:defRPr b="1">
                <a:solidFill>
                  <a:schemeClr val="tx2"/>
                </a:solidFill>
                <a:latin typeface="+mn-lt"/>
              </a:defRPr>
            </a:lvl2pPr>
          </a:lstStyle>
          <a:p>
            <a:pPr lvl="0"/>
            <a:r>
              <a:rPr lang="en-US"/>
              <a:t>Click to add date</a:t>
            </a:r>
          </a:p>
          <a:p>
            <a:pPr lvl="1"/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990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8475144-A8AF-4C31-A022-05A109EC64D7}"/>
              </a:ext>
            </a:extLst>
          </p:cNvPr>
          <p:cNvSpPr/>
          <p:nvPr userDrawn="1"/>
        </p:nvSpPr>
        <p:spPr>
          <a:xfrm>
            <a:off x="0" y="4350553"/>
            <a:ext cx="12188825" cy="25074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2" y="4634747"/>
            <a:ext cx="10561320" cy="795528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2" y="5578043"/>
            <a:ext cx="10561320" cy="347472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add presenter information</a:t>
            </a:r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82323A7D-5761-4AEF-8E75-65750A20EB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33499" y="6371584"/>
            <a:ext cx="2798064" cy="201168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1200" b="0">
                <a:solidFill>
                  <a:schemeClr val="bg1"/>
                </a:solidFill>
                <a:latin typeface="+mn-lt"/>
              </a:defRPr>
            </a:lvl1pPr>
            <a:lvl2pPr algn="r">
              <a:defRPr b="1">
                <a:solidFill>
                  <a:schemeClr val="bg1"/>
                </a:solidFill>
                <a:latin typeface="+mn-lt"/>
              </a:defRPr>
            </a:lvl2pPr>
          </a:lstStyle>
          <a:p>
            <a:pPr lvl="0"/>
            <a:r>
              <a:rPr lang="en-US"/>
              <a:t>Click to add date</a:t>
            </a:r>
          </a:p>
          <a:p>
            <a:pPr lvl="1"/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56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786" y="2130386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57784" y="429541"/>
            <a:ext cx="2871788" cy="352779"/>
            <a:chOff x="557784" y="429541"/>
            <a:chExt cx="2871788" cy="352779"/>
          </a:xfrm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F017E871-18C4-45C8-9198-BF68234904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64721E85-2239-483B-879C-87964E71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DE44ED71-C040-4229-9666-B07DD1B0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072BB834-AF3C-4EED-BC86-8DE307022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D98FB805-93F1-4DD1-A922-41F0F7210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1225E3C-921D-42FF-B4D6-693BE03962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5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4379002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Presenter name</a:t>
            </a:r>
          </a:p>
          <a:p>
            <a:pPr lvl="1"/>
            <a:r>
              <a:rPr lang="en-US"/>
              <a:t>Presenter title</a:t>
            </a:r>
          </a:p>
          <a:p>
            <a:pPr lvl="2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09526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7 Parter-bran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F5A7F6-20C2-4507-801C-E1C20592851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7786" y="1637977"/>
            <a:ext cx="4681728" cy="2011680"/>
          </a:xfrm>
        </p:spPr>
        <p:txBody>
          <a:bodyPr rIns="0" anchor="b" anchorCtr="0"/>
          <a:lstStyle>
            <a:lvl1pPr>
              <a:lnSpc>
                <a:spcPct val="90000"/>
              </a:lnSpc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DCBD58C-46E5-4558-A43C-9B624EDDC132}"/>
              </a:ext>
            </a:extLst>
          </p:cNvPr>
          <p:cNvGrpSpPr/>
          <p:nvPr userDrawn="1"/>
        </p:nvGrpSpPr>
        <p:grpSpPr>
          <a:xfrm>
            <a:off x="557784" y="5835586"/>
            <a:ext cx="2871788" cy="352779"/>
            <a:chOff x="557784" y="429541"/>
            <a:chExt cx="2871788" cy="352779"/>
          </a:xfrm>
        </p:grpSpPr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DA33C252-4717-4352-8A54-FA89468DF2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62537" y="439542"/>
              <a:ext cx="1377022" cy="340505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3B4BF5A9-FC5D-4223-860C-4029263F1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125" y="429541"/>
              <a:ext cx="295044" cy="352779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573687AF-83B0-450D-8DC8-60EB9C6A0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80" y="429541"/>
              <a:ext cx="328685" cy="352779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7223532E-5DB1-4038-AECB-BE4DCA706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534" y="439542"/>
              <a:ext cx="327776" cy="333231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73C378A2-0EF8-441E-95AB-D981F9117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784" y="429541"/>
              <a:ext cx="429609" cy="352779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63A10B27-C0C7-41AB-B1C5-0D3C1AEAD9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2744" y="706400"/>
              <a:ext cx="66828" cy="68647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D005736-4228-4541-9830-748A037770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7784" y="3886593"/>
            <a:ext cx="3582017" cy="1262324"/>
          </a:xfrm>
        </p:spPr>
        <p:txBody>
          <a:bodyPr/>
          <a:lstStyle>
            <a:lvl1pPr>
              <a:defRPr lang="en-US" sz="1500" b="1" kern="1200" dirty="0">
                <a:solidFill>
                  <a:schemeClr val="tx2"/>
                </a:solidFill>
                <a:latin typeface="CVS Health Sans" panose="020B0504020202020204" pitchFamily="34" charset="0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2400"/>
              </a:spcAft>
              <a:buFontTx/>
              <a:buNone/>
              <a:defRPr sz="1300">
                <a:solidFill>
                  <a:schemeClr val="tx2"/>
                </a:solidFill>
              </a:defRPr>
            </a:lvl2pPr>
            <a:lvl3pPr marL="0" indent="0">
              <a:buFontTx/>
              <a:buNone/>
              <a:defRPr sz="1200">
                <a:solidFill>
                  <a:schemeClr val="tx2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lvl="0" indent="0" algn="l" defTabSz="457200" rtl="0" eaLnBrk="1" latinLnBrk="0" hangingPunct="1">
              <a:lnSpc>
                <a:spcPct val="108000"/>
              </a:lnSpc>
              <a:spcBef>
                <a:spcPts val="1800"/>
              </a:spcBef>
              <a:buClrTx/>
              <a:buFont typeface="Arial"/>
              <a:buNone/>
            </a:pPr>
            <a:r>
              <a:rPr lang="en-US"/>
              <a:t>Presenter name</a:t>
            </a:r>
          </a:p>
          <a:p>
            <a:pPr lvl="1"/>
            <a:r>
              <a:rPr lang="en-US"/>
              <a:t>Presenter title</a:t>
            </a:r>
          </a:p>
          <a:p>
            <a:pPr lvl="2"/>
            <a:r>
              <a:rPr lang="en-US"/>
              <a:t>Date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6871D9-AE12-49B5-A916-42628F61B8D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9204" y="566377"/>
            <a:ext cx="1463040" cy="649224"/>
          </a:xfrm>
          <a:solidFill>
            <a:schemeClr val="bg2"/>
          </a:solidFill>
        </p:spPr>
        <p:txBody>
          <a:bodyPr anchor="ctr"/>
          <a:lstStyle>
            <a:lvl1pPr algn="ctr">
              <a:defRPr sz="1100"/>
            </a:lvl1pPr>
          </a:lstStyle>
          <a:p>
            <a:r>
              <a:rPr lang="en-US"/>
              <a:t>PARTNER LOGO</a:t>
            </a:r>
          </a:p>
        </p:txBody>
      </p:sp>
    </p:spTree>
    <p:extLst>
      <p:ext uri="{BB962C8B-B14F-4D97-AF65-F5344CB8AC3E}">
        <p14:creationId xmlns:p14="http://schemas.microsoft.com/office/powerpoint/2010/main" val="2026115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66739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 kern="120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557784" y="1755739"/>
            <a:ext cx="8586216" cy="3985305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defRPr sz="18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tx2"/>
                </a:solidFill>
              </a:defRPr>
            </a:lvl2pPr>
            <a:lvl3pPr marL="1778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 baseline="0"/>
            </a:lvl3pPr>
            <a:lvl4pPr marL="3429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 baseline="0"/>
            </a:lvl4pPr>
            <a:lvl5pPr marL="5207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/>
            </a:lvl5pPr>
            <a:lvl6pPr marL="6858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 baseline="0"/>
            </a:lvl6pPr>
            <a:lvl7pPr marL="8636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/>
            </a:lvl7pPr>
            <a:lvl8pPr marL="1028700" indent="-165100">
              <a:spcBef>
                <a:spcPts val="600"/>
              </a:spcBef>
              <a:buFont typeface="Arial" panose="020B0604020202020204" pitchFamily="34" charset="0"/>
              <a:buChar char="–"/>
              <a:defRPr sz="1300"/>
            </a:lvl8pPr>
            <a:lvl9pPr marL="1206500" indent="-177800">
              <a:spcBef>
                <a:spcPts val="600"/>
              </a:spcBef>
              <a:buFont typeface="Arial" panose="020B0604020202020204" pitchFamily="34" charset="0"/>
              <a:buChar char="•"/>
              <a:defRPr sz="1300" baseline="0"/>
            </a:lvl9pPr>
          </a:lstStyle>
          <a:p>
            <a:pPr lvl="0"/>
            <a:r>
              <a:rPr lang="en-US"/>
              <a:t>Click to add header</a:t>
            </a:r>
          </a:p>
          <a:p>
            <a:pPr lvl="1"/>
            <a:r>
              <a:rPr lang="en-US"/>
              <a:t>Body text</a:t>
            </a:r>
          </a:p>
          <a:p>
            <a:pPr lvl="2"/>
            <a:r>
              <a:rPr lang="en-US"/>
              <a:t>First-level bullet</a:t>
            </a:r>
          </a:p>
          <a:p>
            <a:pPr lvl="3"/>
            <a:r>
              <a:rPr lang="en-US"/>
              <a:t>Second-level bullet</a:t>
            </a:r>
          </a:p>
          <a:p>
            <a:pPr lvl="4"/>
            <a:r>
              <a:rPr lang="en-US"/>
              <a:t>Third-level bullet</a:t>
            </a:r>
          </a:p>
          <a:p>
            <a:pPr lvl="5"/>
            <a:r>
              <a:rPr lang="en-US"/>
              <a:t>Fourth-level bullet</a:t>
            </a:r>
          </a:p>
          <a:p>
            <a:pPr lvl="6"/>
            <a:r>
              <a:rPr lang="en-US"/>
              <a:t>Fifth-level bullet</a:t>
            </a:r>
          </a:p>
          <a:p>
            <a:pPr lvl="7"/>
            <a:r>
              <a:rPr lang="en-US"/>
              <a:t>Sixth-level bullet</a:t>
            </a:r>
          </a:p>
          <a:p>
            <a:pPr lvl="8"/>
            <a:r>
              <a:rPr lang="en-US"/>
              <a:t>Seventh-level bullet</a:t>
            </a:r>
          </a:p>
        </p:txBody>
      </p:sp>
    </p:spTree>
    <p:extLst>
      <p:ext uri="{BB962C8B-B14F-4D97-AF65-F5344CB8AC3E}">
        <p14:creationId xmlns:p14="http://schemas.microsoft.com/office/powerpoint/2010/main" val="2798868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5AEC46-6D54-4EEC-956E-3477AF6588BC}"/>
              </a:ext>
            </a:extLst>
          </p:cNvPr>
          <p:cNvSpPr txBox="1"/>
          <p:nvPr userDrawn="1"/>
        </p:nvSpPr>
        <p:spPr>
          <a:xfrm>
            <a:off x="566739" y="416157"/>
            <a:ext cx="4088928" cy="71061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indent="0" algn="l" defTabSz="456758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b="1">
                <a:solidFill>
                  <a:schemeClr val="accent6"/>
                </a:solidFill>
                <a:latin typeface="+mj-lt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CD3DA619-C657-4377-909C-6D3A110F55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13257" y="1756548"/>
            <a:ext cx="3913633" cy="361473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 sz="20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568325" algn="r"/>
                <a:tab pos="1028700" algn="l"/>
              </a:tabLst>
              <a:defRPr sz="1300" b="1">
                <a:solidFill>
                  <a:schemeClr val="tx2"/>
                </a:solidFill>
                <a:latin typeface="CVS Health Sans" panose="020B0504020202020204" pitchFamily="34" charset="0"/>
              </a:defRPr>
            </a:lvl2pPr>
            <a:lvl3pPr marL="1028700" indent="0">
              <a:spcBef>
                <a:spcPts val="0"/>
              </a:spcBef>
              <a:spcAft>
                <a:spcPts val="1800"/>
              </a:spcAft>
              <a:buNone/>
              <a:defRPr sz="1300">
                <a:solidFill>
                  <a:schemeClr val="tx2"/>
                </a:solidFill>
                <a:latin typeface="CVS Health Sans" panose="020B0504020202020204" pitchFamily="34" charset="0"/>
              </a:defRPr>
            </a:lvl3pPr>
            <a:lvl4pPr marL="0" indent="0">
              <a:spcBef>
                <a:spcPts val="0"/>
              </a:spcBef>
              <a:spcAft>
                <a:spcPts val="900"/>
              </a:spcAft>
              <a:buNone/>
              <a:defRPr sz="1300" i="1">
                <a:solidFill>
                  <a:schemeClr val="tx2"/>
                </a:solidFill>
                <a:latin typeface="CVS Health Sans" panose="020B0504020202020204" pitchFamily="34" charset="0"/>
              </a:defRPr>
            </a:lvl4pPr>
            <a:lvl5pPr marL="0" indent="0"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header</a:t>
            </a:r>
          </a:p>
          <a:p>
            <a:pPr lvl="1"/>
            <a:r>
              <a:rPr lang="en-US"/>
              <a:t>Tab to Time then tab to Agenda item</a:t>
            </a:r>
          </a:p>
          <a:p>
            <a:pPr lvl="2"/>
            <a:r>
              <a:rPr lang="en-US"/>
              <a:t>Speaker name and topic</a:t>
            </a:r>
          </a:p>
          <a:p>
            <a:pPr lvl="3"/>
            <a:r>
              <a:rPr lang="en-US"/>
              <a:t>Additional information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99D62640-4C2F-4EEE-8702-E19D55A971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1452" y="1756548"/>
            <a:ext cx="3911512" cy="361473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spcAft>
                <a:spcPts val="1800"/>
              </a:spcAft>
              <a:defRPr sz="2000" b="1">
                <a:solidFill>
                  <a:schemeClr val="tx2"/>
                </a:solidFill>
                <a:latin typeface="CVS Health Sans" panose="020B0504020202020204" pitchFamily="34" charset="0"/>
              </a:defRPr>
            </a:lvl1pPr>
            <a:lvl2pPr marL="0" indent="0">
              <a:spcBef>
                <a:spcPts val="0"/>
              </a:spcBef>
              <a:spcAft>
                <a:spcPts val="300"/>
              </a:spcAft>
              <a:buNone/>
              <a:tabLst>
                <a:tab pos="568325" algn="r"/>
                <a:tab pos="1028700" algn="l"/>
              </a:tabLst>
              <a:defRPr sz="1300" b="1">
                <a:solidFill>
                  <a:schemeClr val="tx2"/>
                </a:solidFill>
                <a:latin typeface="CVS Health Sans" panose="020B0504020202020204" pitchFamily="34" charset="0"/>
              </a:defRPr>
            </a:lvl2pPr>
            <a:lvl3pPr marL="1028700" indent="0">
              <a:spcBef>
                <a:spcPts val="0"/>
              </a:spcBef>
              <a:spcAft>
                <a:spcPts val="1800"/>
              </a:spcAft>
              <a:buNone/>
              <a:defRPr sz="1300">
                <a:solidFill>
                  <a:schemeClr val="tx2"/>
                </a:solidFill>
                <a:latin typeface="CVS Health Sans" panose="020B0504020202020204" pitchFamily="34" charset="0"/>
              </a:defRPr>
            </a:lvl3pPr>
            <a:lvl4pPr marL="0" indent="0">
              <a:spcBef>
                <a:spcPts val="0"/>
              </a:spcBef>
              <a:spcAft>
                <a:spcPts val="900"/>
              </a:spcAft>
              <a:buNone/>
              <a:defRPr sz="1300" i="1">
                <a:solidFill>
                  <a:schemeClr val="tx2"/>
                </a:solidFill>
                <a:latin typeface="CVS Health Sans" panose="020B0504020202020204" pitchFamily="34" charset="0"/>
              </a:defRPr>
            </a:lvl4pPr>
            <a:lvl5pPr marL="0" indent="0"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400"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header</a:t>
            </a:r>
          </a:p>
          <a:p>
            <a:pPr lvl="1"/>
            <a:r>
              <a:rPr lang="en-US"/>
              <a:t>Tab to Time then tab to Agenda item</a:t>
            </a:r>
          </a:p>
          <a:p>
            <a:pPr lvl="2"/>
            <a:r>
              <a:rPr lang="en-US"/>
              <a:t>Speaker name and topic</a:t>
            </a:r>
          </a:p>
          <a:p>
            <a:pPr lvl="3"/>
            <a:r>
              <a:rPr lang="en-US"/>
              <a:t>Additional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35466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7784" y="530351"/>
            <a:ext cx="9665208" cy="713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57784" y="1767532"/>
            <a:ext cx="11045952" cy="3977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First-level bullet</a:t>
            </a:r>
          </a:p>
          <a:p>
            <a:pPr lvl="2"/>
            <a:r>
              <a:rPr lang="en-US"/>
              <a:t>Second-level bullet</a:t>
            </a:r>
          </a:p>
          <a:p>
            <a:pPr lvl="3"/>
            <a:r>
              <a:rPr lang="en-US"/>
              <a:t>Third-level bullet</a:t>
            </a:r>
          </a:p>
          <a:p>
            <a:pPr lvl="4"/>
            <a:r>
              <a:rPr lang="en-US"/>
              <a:t>Fourth-level bullet</a:t>
            </a:r>
          </a:p>
          <a:p>
            <a:pPr lvl="5"/>
            <a:r>
              <a:rPr lang="en-US"/>
              <a:t>Fifth-level bullet</a:t>
            </a:r>
          </a:p>
          <a:p>
            <a:pPr lvl="6"/>
            <a:r>
              <a:rPr lang="en-US"/>
              <a:t>Sixth-level bullet</a:t>
            </a:r>
          </a:p>
          <a:p>
            <a:pPr lvl="7"/>
            <a:r>
              <a:rPr lang="en-US"/>
              <a:t>Seventh-level bullet</a:t>
            </a:r>
          </a:p>
          <a:p>
            <a:pPr lvl="8"/>
            <a:r>
              <a:rPr lang="en-US"/>
              <a:t>Eighth-level bullet</a:t>
            </a:r>
          </a:p>
        </p:txBody>
      </p:sp>
      <p:sp>
        <p:nvSpPr>
          <p:cNvPr id="20" name="Content Placeholder 8"/>
          <p:cNvSpPr txBox="1">
            <a:spLocks/>
          </p:cNvSpPr>
          <p:nvPr/>
        </p:nvSpPr>
        <p:spPr>
          <a:xfrm>
            <a:off x="557784" y="6367487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0" smtClean="0">
                <a:solidFill>
                  <a:schemeClr val="tx2"/>
                </a:solidFill>
                <a:latin typeface="CVS Health Sans Medium" panose="020B05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‹#›</a:t>
            </a:fld>
            <a:endParaRPr lang="en-US" sz="1000" b="0">
              <a:solidFill>
                <a:schemeClr val="tx2"/>
              </a:solidFill>
              <a:latin typeface="CVS Health Sans Medium" panose="020B05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4F02B14-26DC-47C5-BE74-75AB1C1533A3}"/>
              </a:ext>
            </a:extLst>
          </p:cNvPr>
          <p:cNvGrpSpPr>
            <a:grpSpLocks noChangeAspect="1"/>
          </p:cNvGrpSpPr>
          <p:nvPr/>
        </p:nvGrpSpPr>
        <p:grpSpPr>
          <a:xfrm>
            <a:off x="10352582" y="6373316"/>
            <a:ext cx="1279180" cy="157138"/>
            <a:chOff x="1011652" y="1504398"/>
            <a:chExt cx="10028238" cy="1231900"/>
          </a:xfrm>
          <a:solidFill>
            <a:schemeClr val="tx1"/>
          </a:solidFill>
        </p:grpSpPr>
        <p:sp>
          <p:nvSpPr>
            <p:cNvPr id="23" name="Freeform 4">
              <a:extLst>
                <a:ext uri="{FF2B5EF4-FFF2-40B4-BE49-F238E27FC236}">
                  <a16:creationId xmlns:a16="http://schemas.microsoft.com/office/drawing/2014/main" id="{C03C60BD-E208-4793-B163-0391E0673C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7027" y="1539323"/>
              <a:ext cx="4808538" cy="1189038"/>
            </a:xfrm>
            <a:custGeom>
              <a:avLst/>
              <a:gdLst>
                <a:gd name="T0" fmla="*/ 701 w 1134"/>
                <a:gd name="T1" fmla="*/ 273 h 278"/>
                <a:gd name="T2" fmla="*/ 675 w 1134"/>
                <a:gd name="T3" fmla="*/ 248 h 278"/>
                <a:gd name="T4" fmla="*/ 701 w 1134"/>
                <a:gd name="T5" fmla="*/ 109 h 278"/>
                <a:gd name="T6" fmla="*/ 645 w 1134"/>
                <a:gd name="T7" fmla="*/ 84 h 278"/>
                <a:gd name="T8" fmla="*/ 576 w 1134"/>
                <a:gd name="T9" fmla="*/ 79 h 278"/>
                <a:gd name="T10" fmla="*/ 576 w 1134"/>
                <a:gd name="T11" fmla="*/ 278 h 278"/>
                <a:gd name="T12" fmla="*/ 645 w 1134"/>
                <a:gd name="T13" fmla="*/ 273 h 278"/>
                <a:gd name="T14" fmla="*/ 426 w 1134"/>
                <a:gd name="T15" fmla="*/ 222 h 278"/>
                <a:gd name="T16" fmla="*/ 299 w 1134"/>
                <a:gd name="T17" fmla="*/ 189 h 278"/>
                <a:gd name="T18" fmla="*/ 461 w 1134"/>
                <a:gd name="T19" fmla="*/ 175 h 278"/>
                <a:gd name="T20" fmla="*/ 267 w 1134"/>
                <a:gd name="T21" fmla="*/ 178 h 278"/>
                <a:gd name="T22" fmla="*/ 456 w 1134"/>
                <a:gd name="T23" fmla="*/ 222 h 278"/>
                <a:gd name="T24" fmla="*/ 59 w 1134"/>
                <a:gd name="T25" fmla="*/ 25 h 278"/>
                <a:gd name="T26" fmla="*/ 86 w 1134"/>
                <a:gd name="T27" fmla="*/ 0 h 278"/>
                <a:gd name="T28" fmla="*/ 0 w 1134"/>
                <a:gd name="T29" fmla="*/ 25 h 278"/>
                <a:gd name="T30" fmla="*/ 27 w 1134"/>
                <a:gd name="T31" fmla="*/ 247 h 278"/>
                <a:gd name="T32" fmla="*/ 0 w 1134"/>
                <a:gd name="T33" fmla="*/ 273 h 278"/>
                <a:gd name="T34" fmla="*/ 86 w 1134"/>
                <a:gd name="T35" fmla="*/ 247 h 278"/>
                <a:gd name="T36" fmla="*/ 59 w 1134"/>
                <a:gd name="T37" fmla="*/ 138 h 278"/>
                <a:gd name="T38" fmla="*/ 196 w 1134"/>
                <a:gd name="T39" fmla="*/ 247 h 278"/>
                <a:gd name="T40" fmla="*/ 168 w 1134"/>
                <a:gd name="T41" fmla="*/ 273 h 278"/>
                <a:gd name="T42" fmla="*/ 255 w 1134"/>
                <a:gd name="T43" fmla="*/ 247 h 278"/>
                <a:gd name="T44" fmla="*/ 227 w 1134"/>
                <a:gd name="T45" fmla="*/ 25 h 278"/>
                <a:gd name="T46" fmla="*/ 255 w 1134"/>
                <a:gd name="T47" fmla="*/ 0 h 278"/>
                <a:gd name="T48" fmla="*/ 168 w 1134"/>
                <a:gd name="T49" fmla="*/ 25 h 278"/>
                <a:gd name="T50" fmla="*/ 196 w 1134"/>
                <a:gd name="T51" fmla="*/ 114 h 278"/>
                <a:gd name="T52" fmla="*/ 996 w 1134"/>
                <a:gd name="T53" fmla="*/ 248 h 278"/>
                <a:gd name="T54" fmla="*/ 971 w 1134"/>
                <a:gd name="T55" fmla="*/ 163 h 278"/>
                <a:gd name="T56" fmla="*/ 1078 w 1134"/>
                <a:gd name="T57" fmla="*/ 163 h 278"/>
                <a:gd name="T58" fmla="*/ 1053 w 1134"/>
                <a:gd name="T59" fmla="*/ 248 h 278"/>
                <a:gd name="T60" fmla="*/ 1134 w 1134"/>
                <a:gd name="T61" fmla="*/ 273 h 278"/>
                <a:gd name="T62" fmla="*/ 1109 w 1134"/>
                <a:gd name="T63" fmla="*/ 248 h 278"/>
                <a:gd name="T64" fmla="*/ 1030 w 1134"/>
                <a:gd name="T65" fmla="*/ 79 h 278"/>
                <a:gd name="T66" fmla="*/ 971 w 1134"/>
                <a:gd name="T67" fmla="*/ 0 h 278"/>
                <a:gd name="T68" fmla="*/ 915 w 1134"/>
                <a:gd name="T69" fmla="*/ 24 h 278"/>
                <a:gd name="T70" fmla="*/ 940 w 1134"/>
                <a:gd name="T71" fmla="*/ 248 h 278"/>
                <a:gd name="T72" fmla="*/ 915 w 1134"/>
                <a:gd name="T73" fmla="*/ 273 h 278"/>
                <a:gd name="T74" fmla="*/ 996 w 1134"/>
                <a:gd name="T75" fmla="*/ 248 h 278"/>
                <a:gd name="T76" fmla="*/ 580 w 1134"/>
                <a:gd name="T77" fmla="*/ 104 h 278"/>
                <a:gd name="T78" fmla="*/ 580 w 1134"/>
                <a:gd name="T79" fmla="*/ 252 h 278"/>
                <a:gd name="T80" fmla="*/ 366 w 1134"/>
                <a:gd name="T81" fmla="*/ 104 h 278"/>
                <a:gd name="T82" fmla="*/ 299 w 1134"/>
                <a:gd name="T83" fmla="*/ 164 h 278"/>
                <a:gd name="T84" fmla="*/ 859 w 1134"/>
                <a:gd name="T85" fmla="*/ 224 h 278"/>
                <a:gd name="T86" fmla="*/ 897 w 1134"/>
                <a:gd name="T87" fmla="*/ 109 h 278"/>
                <a:gd name="T88" fmla="*/ 859 w 1134"/>
                <a:gd name="T89" fmla="*/ 84 h 278"/>
                <a:gd name="T90" fmla="*/ 829 w 1134"/>
                <a:gd name="T91" fmla="*/ 36 h 278"/>
                <a:gd name="T92" fmla="*/ 799 w 1134"/>
                <a:gd name="T93" fmla="*/ 84 h 278"/>
                <a:gd name="T94" fmla="*/ 829 w 1134"/>
                <a:gd name="T95" fmla="*/ 109 h 278"/>
                <a:gd name="T96" fmla="*/ 879 w 1134"/>
                <a:gd name="T97" fmla="*/ 275 h 278"/>
                <a:gd name="T98" fmla="*/ 897 w 1134"/>
                <a:gd name="T99" fmla="*/ 248 h 278"/>
                <a:gd name="T100" fmla="*/ 859 w 1134"/>
                <a:gd name="T101" fmla="*/ 224 h 278"/>
                <a:gd name="T102" fmla="*/ 801 w 1134"/>
                <a:gd name="T103" fmla="*/ 273 h 278"/>
                <a:gd name="T104" fmla="*/ 787 w 1134"/>
                <a:gd name="T105" fmla="*/ 249 h 278"/>
                <a:gd name="T106" fmla="*/ 768 w 1134"/>
                <a:gd name="T107" fmla="*/ 0 h 278"/>
                <a:gd name="T108" fmla="*/ 712 w 1134"/>
                <a:gd name="T109" fmla="*/ 24 h 278"/>
                <a:gd name="T110" fmla="*/ 737 w 1134"/>
                <a:gd name="T111" fmla="*/ 22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34" h="278">
                  <a:moveTo>
                    <a:pt x="645" y="273"/>
                  </a:moveTo>
                  <a:cubicBezTo>
                    <a:pt x="701" y="273"/>
                    <a:pt x="701" y="273"/>
                    <a:pt x="701" y="273"/>
                  </a:cubicBezTo>
                  <a:cubicBezTo>
                    <a:pt x="701" y="248"/>
                    <a:pt x="701" y="248"/>
                    <a:pt x="701" y="248"/>
                  </a:cubicBezTo>
                  <a:cubicBezTo>
                    <a:pt x="675" y="248"/>
                    <a:pt x="675" y="248"/>
                    <a:pt x="675" y="248"/>
                  </a:cubicBezTo>
                  <a:cubicBezTo>
                    <a:pt x="675" y="109"/>
                    <a:pt x="675" y="109"/>
                    <a:pt x="675" y="109"/>
                  </a:cubicBezTo>
                  <a:cubicBezTo>
                    <a:pt x="701" y="109"/>
                    <a:pt x="701" y="109"/>
                    <a:pt x="701" y="109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45" y="84"/>
                    <a:pt x="645" y="84"/>
                    <a:pt x="645" y="84"/>
                  </a:cubicBezTo>
                  <a:cubicBezTo>
                    <a:pt x="645" y="112"/>
                    <a:pt x="645" y="112"/>
                    <a:pt x="645" y="112"/>
                  </a:cubicBezTo>
                  <a:cubicBezTo>
                    <a:pt x="629" y="91"/>
                    <a:pt x="605" y="79"/>
                    <a:pt x="576" y="79"/>
                  </a:cubicBezTo>
                  <a:cubicBezTo>
                    <a:pt x="523" y="79"/>
                    <a:pt x="483" y="122"/>
                    <a:pt x="483" y="178"/>
                  </a:cubicBezTo>
                  <a:cubicBezTo>
                    <a:pt x="483" y="235"/>
                    <a:pt x="523" y="278"/>
                    <a:pt x="576" y="278"/>
                  </a:cubicBezTo>
                  <a:cubicBezTo>
                    <a:pt x="605" y="278"/>
                    <a:pt x="629" y="265"/>
                    <a:pt x="645" y="245"/>
                  </a:cubicBezTo>
                  <a:lnTo>
                    <a:pt x="645" y="273"/>
                  </a:lnTo>
                  <a:close/>
                  <a:moveTo>
                    <a:pt x="456" y="222"/>
                  </a:moveTo>
                  <a:cubicBezTo>
                    <a:pt x="426" y="222"/>
                    <a:pt x="426" y="222"/>
                    <a:pt x="426" y="222"/>
                  </a:cubicBezTo>
                  <a:cubicBezTo>
                    <a:pt x="415" y="241"/>
                    <a:pt x="395" y="253"/>
                    <a:pt x="367" y="253"/>
                  </a:cubicBezTo>
                  <a:cubicBezTo>
                    <a:pt x="325" y="253"/>
                    <a:pt x="302" y="227"/>
                    <a:pt x="299" y="189"/>
                  </a:cubicBezTo>
                  <a:cubicBezTo>
                    <a:pt x="461" y="189"/>
                    <a:pt x="461" y="189"/>
                    <a:pt x="461" y="189"/>
                  </a:cubicBezTo>
                  <a:cubicBezTo>
                    <a:pt x="461" y="175"/>
                    <a:pt x="461" y="175"/>
                    <a:pt x="461" y="175"/>
                  </a:cubicBezTo>
                  <a:cubicBezTo>
                    <a:pt x="461" y="118"/>
                    <a:pt x="424" y="79"/>
                    <a:pt x="366" y="79"/>
                  </a:cubicBezTo>
                  <a:cubicBezTo>
                    <a:pt x="308" y="79"/>
                    <a:pt x="267" y="120"/>
                    <a:pt x="267" y="178"/>
                  </a:cubicBezTo>
                  <a:cubicBezTo>
                    <a:pt x="267" y="237"/>
                    <a:pt x="308" y="278"/>
                    <a:pt x="366" y="278"/>
                  </a:cubicBezTo>
                  <a:cubicBezTo>
                    <a:pt x="409" y="278"/>
                    <a:pt x="442" y="257"/>
                    <a:pt x="456" y="222"/>
                  </a:cubicBezTo>
                  <a:moveTo>
                    <a:pt x="59" y="114"/>
                  </a:moveTo>
                  <a:cubicBezTo>
                    <a:pt x="59" y="25"/>
                    <a:pt x="59" y="25"/>
                    <a:pt x="59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47"/>
                    <a:pt x="27" y="247"/>
                    <a:pt x="27" y="247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6" y="273"/>
                    <a:pt x="86" y="273"/>
                    <a:pt x="86" y="27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59" y="247"/>
                    <a:pt x="59" y="247"/>
                    <a:pt x="59" y="247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247"/>
                    <a:pt x="196" y="247"/>
                    <a:pt x="196" y="247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73"/>
                    <a:pt x="168" y="273"/>
                    <a:pt x="168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5" y="247"/>
                    <a:pt x="255" y="247"/>
                    <a:pt x="255" y="247"/>
                  </a:cubicBezTo>
                  <a:cubicBezTo>
                    <a:pt x="227" y="247"/>
                    <a:pt x="227" y="247"/>
                    <a:pt x="227" y="247"/>
                  </a:cubicBezTo>
                  <a:cubicBezTo>
                    <a:pt x="227" y="25"/>
                    <a:pt x="227" y="25"/>
                    <a:pt x="227" y="25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5" y="0"/>
                    <a:pt x="255" y="0"/>
                    <a:pt x="255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96" y="25"/>
                    <a:pt x="196" y="25"/>
                    <a:pt x="196" y="25"/>
                  </a:cubicBezTo>
                  <a:cubicBezTo>
                    <a:pt x="196" y="114"/>
                    <a:pt x="196" y="114"/>
                    <a:pt x="196" y="114"/>
                  </a:cubicBezTo>
                  <a:lnTo>
                    <a:pt x="59" y="114"/>
                  </a:lnTo>
                  <a:close/>
                  <a:moveTo>
                    <a:pt x="996" y="248"/>
                  </a:moveTo>
                  <a:cubicBezTo>
                    <a:pt x="971" y="248"/>
                    <a:pt x="971" y="248"/>
                    <a:pt x="971" y="248"/>
                  </a:cubicBezTo>
                  <a:cubicBezTo>
                    <a:pt x="971" y="163"/>
                    <a:pt x="971" y="163"/>
                    <a:pt x="971" y="163"/>
                  </a:cubicBezTo>
                  <a:cubicBezTo>
                    <a:pt x="971" y="124"/>
                    <a:pt x="991" y="104"/>
                    <a:pt x="1026" y="104"/>
                  </a:cubicBezTo>
                  <a:cubicBezTo>
                    <a:pt x="1058" y="104"/>
                    <a:pt x="1078" y="124"/>
                    <a:pt x="1078" y="163"/>
                  </a:cubicBezTo>
                  <a:cubicBezTo>
                    <a:pt x="1078" y="248"/>
                    <a:pt x="1078" y="248"/>
                    <a:pt x="1078" y="248"/>
                  </a:cubicBezTo>
                  <a:cubicBezTo>
                    <a:pt x="1053" y="248"/>
                    <a:pt x="1053" y="248"/>
                    <a:pt x="1053" y="248"/>
                  </a:cubicBezTo>
                  <a:cubicBezTo>
                    <a:pt x="1053" y="273"/>
                    <a:pt x="1053" y="273"/>
                    <a:pt x="1053" y="273"/>
                  </a:cubicBezTo>
                  <a:cubicBezTo>
                    <a:pt x="1134" y="273"/>
                    <a:pt x="1134" y="273"/>
                    <a:pt x="1134" y="273"/>
                  </a:cubicBezTo>
                  <a:cubicBezTo>
                    <a:pt x="1134" y="248"/>
                    <a:pt x="1134" y="248"/>
                    <a:pt x="1134" y="248"/>
                  </a:cubicBezTo>
                  <a:cubicBezTo>
                    <a:pt x="1109" y="248"/>
                    <a:pt x="1109" y="248"/>
                    <a:pt x="1109" y="248"/>
                  </a:cubicBezTo>
                  <a:cubicBezTo>
                    <a:pt x="1109" y="163"/>
                    <a:pt x="1109" y="163"/>
                    <a:pt x="1109" y="163"/>
                  </a:cubicBezTo>
                  <a:cubicBezTo>
                    <a:pt x="1109" y="117"/>
                    <a:pt x="1081" y="79"/>
                    <a:pt x="1030" y="79"/>
                  </a:cubicBezTo>
                  <a:cubicBezTo>
                    <a:pt x="1003" y="79"/>
                    <a:pt x="983" y="89"/>
                    <a:pt x="971" y="105"/>
                  </a:cubicBezTo>
                  <a:cubicBezTo>
                    <a:pt x="971" y="0"/>
                    <a:pt x="971" y="0"/>
                    <a:pt x="971" y="0"/>
                  </a:cubicBezTo>
                  <a:cubicBezTo>
                    <a:pt x="915" y="0"/>
                    <a:pt x="915" y="0"/>
                    <a:pt x="915" y="0"/>
                  </a:cubicBezTo>
                  <a:cubicBezTo>
                    <a:pt x="915" y="24"/>
                    <a:pt x="915" y="24"/>
                    <a:pt x="915" y="24"/>
                  </a:cubicBezTo>
                  <a:cubicBezTo>
                    <a:pt x="940" y="24"/>
                    <a:pt x="940" y="24"/>
                    <a:pt x="940" y="24"/>
                  </a:cubicBezTo>
                  <a:cubicBezTo>
                    <a:pt x="940" y="248"/>
                    <a:pt x="940" y="248"/>
                    <a:pt x="940" y="248"/>
                  </a:cubicBezTo>
                  <a:cubicBezTo>
                    <a:pt x="915" y="248"/>
                    <a:pt x="915" y="248"/>
                    <a:pt x="915" y="248"/>
                  </a:cubicBezTo>
                  <a:cubicBezTo>
                    <a:pt x="915" y="273"/>
                    <a:pt x="915" y="273"/>
                    <a:pt x="915" y="273"/>
                  </a:cubicBezTo>
                  <a:cubicBezTo>
                    <a:pt x="996" y="273"/>
                    <a:pt x="996" y="273"/>
                    <a:pt x="996" y="273"/>
                  </a:cubicBezTo>
                  <a:lnTo>
                    <a:pt x="996" y="248"/>
                  </a:lnTo>
                  <a:close/>
                  <a:moveTo>
                    <a:pt x="514" y="178"/>
                  </a:moveTo>
                  <a:cubicBezTo>
                    <a:pt x="514" y="135"/>
                    <a:pt x="542" y="104"/>
                    <a:pt x="580" y="104"/>
                  </a:cubicBezTo>
                  <a:cubicBezTo>
                    <a:pt x="619" y="104"/>
                    <a:pt x="646" y="136"/>
                    <a:pt x="646" y="178"/>
                  </a:cubicBezTo>
                  <a:cubicBezTo>
                    <a:pt x="646" y="221"/>
                    <a:pt x="619" y="252"/>
                    <a:pt x="580" y="252"/>
                  </a:cubicBezTo>
                  <a:cubicBezTo>
                    <a:pt x="542" y="252"/>
                    <a:pt x="514" y="221"/>
                    <a:pt x="514" y="178"/>
                  </a:cubicBezTo>
                  <a:moveTo>
                    <a:pt x="366" y="104"/>
                  </a:moveTo>
                  <a:cubicBezTo>
                    <a:pt x="406" y="104"/>
                    <a:pt x="427" y="133"/>
                    <a:pt x="430" y="164"/>
                  </a:cubicBezTo>
                  <a:cubicBezTo>
                    <a:pt x="299" y="164"/>
                    <a:pt x="299" y="164"/>
                    <a:pt x="299" y="164"/>
                  </a:cubicBezTo>
                  <a:cubicBezTo>
                    <a:pt x="302" y="130"/>
                    <a:pt x="326" y="104"/>
                    <a:pt x="366" y="104"/>
                  </a:cubicBezTo>
                  <a:moveTo>
                    <a:pt x="859" y="224"/>
                  </a:moveTo>
                  <a:cubicBezTo>
                    <a:pt x="859" y="109"/>
                    <a:pt x="859" y="109"/>
                    <a:pt x="859" y="109"/>
                  </a:cubicBezTo>
                  <a:cubicBezTo>
                    <a:pt x="897" y="109"/>
                    <a:pt x="897" y="109"/>
                    <a:pt x="897" y="109"/>
                  </a:cubicBezTo>
                  <a:cubicBezTo>
                    <a:pt x="897" y="84"/>
                    <a:pt x="897" y="84"/>
                    <a:pt x="897" y="84"/>
                  </a:cubicBezTo>
                  <a:cubicBezTo>
                    <a:pt x="859" y="84"/>
                    <a:pt x="859" y="84"/>
                    <a:pt x="859" y="84"/>
                  </a:cubicBezTo>
                  <a:cubicBezTo>
                    <a:pt x="859" y="36"/>
                    <a:pt x="859" y="36"/>
                    <a:pt x="859" y="36"/>
                  </a:cubicBezTo>
                  <a:cubicBezTo>
                    <a:pt x="829" y="36"/>
                    <a:pt x="829" y="36"/>
                    <a:pt x="829" y="36"/>
                  </a:cubicBezTo>
                  <a:cubicBezTo>
                    <a:pt x="829" y="84"/>
                    <a:pt x="829" y="84"/>
                    <a:pt x="829" y="84"/>
                  </a:cubicBezTo>
                  <a:cubicBezTo>
                    <a:pt x="799" y="84"/>
                    <a:pt x="799" y="84"/>
                    <a:pt x="799" y="84"/>
                  </a:cubicBezTo>
                  <a:cubicBezTo>
                    <a:pt x="799" y="109"/>
                    <a:pt x="799" y="109"/>
                    <a:pt x="799" y="109"/>
                  </a:cubicBezTo>
                  <a:cubicBezTo>
                    <a:pt x="829" y="109"/>
                    <a:pt x="829" y="109"/>
                    <a:pt x="829" y="109"/>
                  </a:cubicBezTo>
                  <a:cubicBezTo>
                    <a:pt x="829" y="225"/>
                    <a:pt x="829" y="225"/>
                    <a:pt x="829" y="225"/>
                  </a:cubicBezTo>
                  <a:cubicBezTo>
                    <a:pt x="829" y="259"/>
                    <a:pt x="844" y="275"/>
                    <a:pt x="879" y="275"/>
                  </a:cubicBezTo>
                  <a:cubicBezTo>
                    <a:pt x="884" y="275"/>
                    <a:pt x="893" y="274"/>
                    <a:pt x="897" y="273"/>
                  </a:cubicBezTo>
                  <a:cubicBezTo>
                    <a:pt x="897" y="248"/>
                    <a:pt x="897" y="248"/>
                    <a:pt x="897" y="248"/>
                  </a:cubicBezTo>
                  <a:cubicBezTo>
                    <a:pt x="892" y="249"/>
                    <a:pt x="886" y="249"/>
                    <a:pt x="882" y="249"/>
                  </a:cubicBezTo>
                  <a:cubicBezTo>
                    <a:pt x="866" y="249"/>
                    <a:pt x="859" y="244"/>
                    <a:pt x="859" y="224"/>
                  </a:cubicBezTo>
                  <a:moveTo>
                    <a:pt x="783" y="275"/>
                  </a:moveTo>
                  <a:cubicBezTo>
                    <a:pt x="789" y="275"/>
                    <a:pt x="797" y="274"/>
                    <a:pt x="801" y="273"/>
                  </a:cubicBezTo>
                  <a:cubicBezTo>
                    <a:pt x="801" y="248"/>
                    <a:pt x="801" y="248"/>
                    <a:pt x="801" y="248"/>
                  </a:cubicBezTo>
                  <a:cubicBezTo>
                    <a:pt x="795" y="249"/>
                    <a:pt x="791" y="249"/>
                    <a:pt x="787" y="249"/>
                  </a:cubicBezTo>
                  <a:cubicBezTo>
                    <a:pt x="774" y="249"/>
                    <a:pt x="768" y="243"/>
                    <a:pt x="768" y="222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712" y="24"/>
                    <a:pt x="712" y="24"/>
                    <a:pt x="712" y="24"/>
                  </a:cubicBezTo>
                  <a:cubicBezTo>
                    <a:pt x="737" y="24"/>
                    <a:pt x="737" y="24"/>
                    <a:pt x="737" y="24"/>
                  </a:cubicBezTo>
                  <a:cubicBezTo>
                    <a:pt x="737" y="224"/>
                    <a:pt x="737" y="224"/>
                    <a:pt x="737" y="224"/>
                  </a:cubicBezTo>
                  <a:cubicBezTo>
                    <a:pt x="737" y="257"/>
                    <a:pt x="751" y="275"/>
                    <a:pt x="783" y="27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EAC11C27-7E62-4B31-9680-B59D24D0A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7202" y="1504398"/>
              <a:ext cx="1030288" cy="1231900"/>
            </a:xfrm>
            <a:custGeom>
              <a:avLst/>
              <a:gdLst>
                <a:gd name="T0" fmla="*/ 85 w 243"/>
                <a:gd name="T1" fmla="*/ 195 h 288"/>
                <a:gd name="T2" fmla="*/ 125 w 243"/>
                <a:gd name="T3" fmla="*/ 223 h 288"/>
                <a:gd name="T4" fmla="*/ 158 w 243"/>
                <a:gd name="T5" fmla="*/ 203 h 288"/>
                <a:gd name="T6" fmla="*/ 110 w 243"/>
                <a:gd name="T7" fmla="*/ 176 h 288"/>
                <a:gd name="T8" fmla="*/ 36 w 243"/>
                <a:gd name="T9" fmla="*/ 150 h 288"/>
                <a:gd name="T10" fmla="*/ 5 w 243"/>
                <a:gd name="T11" fmla="*/ 87 h 288"/>
                <a:gd name="T12" fmla="*/ 119 w 243"/>
                <a:gd name="T13" fmla="*/ 0 h 288"/>
                <a:gd name="T14" fmla="*/ 236 w 243"/>
                <a:gd name="T15" fmla="*/ 86 h 288"/>
                <a:gd name="T16" fmla="*/ 153 w 243"/>
                <a:gd name="T17" fmla="*/ 86 h 288"/>
                <a:gd name="T18" fmla="*/ 118 w 243"/>
                <a:gd name="T19" fmla="*/ 62 h 288"/>
                <a:gd name="T20" fmla="*/ 90 w 243"/>
                <a:gd name="T21" fmla="*/ 80 h 288"/>
                <a:gd name="T22" fmla="*/ 130 w 243"/>
                <a:gd name="T23" fmla="*/ 104 h 288"/>
                <a:gd name="T24" fmla="*/ 208 w 243"/>
                <a:gd name="T25" fmla="*/ 130 h 288"/>
                <a:gd name="T26" fmla="*/ 243 w 243"/>
                <a:gd name="T27" fmla="*/ 194 h 288"/>
                <a:gd name="T28" fmla="*/ 122 w 243"/>
                <a:gd name="T29" fmla="*/ 288 h 288"/>
                <a:gd name="T30" fmla="*/ 0 w 243"/>
                <a:gd name="T31" fmla="*/ 195 h 288"/>
                <a:gd name="T32" fmla="*/ 85 w 243"/>
                <a:gd name="T33" fmla="*/ 195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3" h="288">
                  <a:moveTo>
                    <a:pt x="85" y="195"/>
                  </a:moveTo>
                  <a:cubicBezTo>
                    <a:pt x="90" y="216"/>
                    <a:pt x="101" y="223"/>
                    <a:pt x="125" y="223"/>
                  </a:cubicBezTo>
                  <a:cubicBezTo>
                    <a:pt x="146" y="223"/>
                    <a:pt x="158" y="215"/>
                    <a:pt x="158" y="203"/>
                  </a:cubicBezTo>
                  <a:cubicBezTo>
                    <a:pt x="158" y="186"/>
                    <a:pt x="142" y="185"/>
                    <a:pt x="110" y="176"/>
                  </a:cubicBezTo>
                  <a:cubicBezTo>
                    <a:pt x="72" y="166"/>
                    <a:pt x="48" y="158"/>
                    <a:pt x="36" y="150"/>
                  </a:cubicBezTo>
                  <a:cubicBezTo>
                    <a:pt x="15" y="135"/>
                    <a:pt x="5" y="114"/>
                    <a:pt x="5" y="87"/>
                  </a:cubicBezTo>
                  <a:cubicBezTo>
                    <a:pt x="5" y="34"/>
                    <a:pt x="47" y="0"/>
                    <a:pt x="119" y="0"/>
                  </a:cubicBezTo>
                  <a:cubicBezTo>
                    <a:pt x="189" y="0"/>
                    <a:pt x="231" y="31"/>
                    <a:pt x="236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0" y="70"/>
                    <a:pt x="139" y="62"/>
                    <a:pt x="118" y="62"/>
                  </a:cubicBezTo>
                  <a:cubicBezTo>
                    <a:pt x="99" y="62"/>
                    <a:pt x="90" y="68"/>
                    <a:pt x="90" y="80"/>
                  </a:cubicBezTo>
                  <a:cubicBezTo>
                    <a:pt x="90" y="95"/>
                    <a:pt x="104" y="98"/>
                    <a:pt x="130" y="104"/>
                  </a:cubicBezTo>
                  <a:cubicBezTo>
                    <a:pt x="164" y="113"/>
                    <a:pt x="191" y="119"/>
                    <a:pt x="208" y="130"/>
                  </a:cubicBezTo>
                  <a:cubicBezTo>
                    <a:pt x="232" y="146"/>
                    <a:pt x="243" y="166"/>
                    <a:pt x="243" y="194"/>
                  </a:cubicBezTo>
                  <a:cubicBezTo>
                    <a:pt x="243" y="253"/>
                    <a:pt x="201" y="288"/>
                    <a:pt x="122" y="288"/>
                  </a:cubicBezTo>
                  <a:cubicBezTo>
                    <a:pt x="48" y="288"/>
                    <a:pt x="6" y="253"/>
                    <a:pt x="0" y="195"/>
                  </a:cubicBezTo>
                  <a:lnTo>
                    <a:pt x="85" y="195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FA0788F6-B4B0-4834-AFB4-98F21B43F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7727" y="1504398"/>
              <a:ext cx="1147763" cy="1231900"/>
            </a:xfrm>
            <a:custGeom>
              <a:avLst/>
              <a:gdLst>
                <a:gd name="T0" fmla="*/ 271 w 271"/>
                <a:gd name="T1" fmla="*/ 174 h 288"/>
                <a:gd name="T2" fmla="*/ 140 w 271"/>
                <a:gd name="T3" fmla="*/ 288 h 288"/>
                <a:gd name="T4" fmla="*/ 0 w 271"/>
                <a:gd name="T5" fmla="*/ 144 h 288"/>
                <a:gd name="T6" fmla="*/ 139 w 271"/>
                <a:gd name="T7" fmla="*/ 0 h 288"/>
                <a:gd name="T8" fmla="*/ 269 w 271"/>
                <a:gd name="T9" fmla="*/ 111 h 288"/>
                <a:gd name="T10" fmla="*/ 186 w 271"/>
                <a:gd name="T11" fmla="*/ 111 h 288"/>
                <a:gd name="T12" fmla="*/ 140 w 271"/>
                <a:gd name="T13" fmla="*/ 68 h 288"/>
                <a:gd name="T14" fmla="*/ 88 w 271"/>
                <a:gd name="T15" fmla="*/ 144 h 288"/>
                <a:gd name="T16" fmla="*/ 142 w 271"/>
                <a:gd name="T17" fmla="*/ 220 h 288"/>
                <a:gd name="T18" fmla="*/ 188 w 271"/>
                <a:gd name="T19" fmla="*/ 174 h 288"/>
                <a:gd name="T20" fmla="*/ 271 w 271"/>
                <a:gd name="T21" fmla="*/ 17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288">
                  <a:moveTo>
                    <a:pt x="271" y="174"/>
                  </a:moveTo>
                  <a:cubicBezTo>
                    <a:pt x="266" y="246"/>
                    <a:pt x="219" y="288"/>
                    <a:pt x="140" y="288"/>
                  </a:cubicBezTo>
                  <a:cubicBezTo>
                    <a:pt x="53" y="288"/>
                    <a:pt x="0" y="233"/>
                    <a:pt x="0" y="144"/>
                  </a:cubicBezTo>
                  <a:cubicBezTo>
                    <a:pt x="0" y="55"/>
                    <a:pt x="54" y="0"/>
                    <a:pt x="139" y="0"/>
                  </a:cubicBezTo>
                  <a:cubicBezTo>
                    <a:pt x="218" y="0"/>
                    <a:pt x="264" y="40"/>
                    <a:pt x="269" y="111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3" y="83"/>
                    <a:pt x="168" y="68"/>
                    <a:pt x="140" y="68"/>
                  </a:cubicBezTo>
                  <a:cubicBezTo>
                    <a:pt x="105" y="68"/>
                    <a:pt x="88" y="94"/>
                    <a:pt x="88" y="144"/>
                  </a:cubicBezTo>
                  <a:cubicBezTo>
                    <a:pt x="88" y="194"/>
                    <a:pt x="107" y="220"/>
                    <a:pt x="142" y="220"/>
                  </a:cubicBezTo>
                  <a:cubicBezTo>
                    <a:pt x="169" y="220"/>
                    <a:pt x="186" y="204"/>
                    <a:pt x="188" y="174"/>
                  </a:cubicBezTo>
                  <a:lnTo>
                    <a:pt x="271" y="174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F754B0DD-7999-4250-A4C0-0C3C14069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6115" y="1539323"/>
              <a:ext cx="1144588" cy="1163638"/>
            </a:xfrm>
            <a:custGeom>
              <a:avLst/>
              <a:gdLst>
                <a:gd name="T0" fmla="*/ 0 w 721"/>
                <a:gd name="T1" fmla="*/ 0 h 733"/>
                <a:gd name="T2" fmla="*/ 237 w 721"/>
                <a:gd name="T3" fmla="*/ 0 h 733"/>
                <a:gd name="T4" fmla="*/ 360 w 721"/>
                <a:gd name="T5" fmla="*/ 474 h 733"/>
                <a:gd name="T6" fmla="*/ 491 w 721"/>
                <a:gd name="T7" fmla="*/ 0 h 733"/>
                <a:gd name="T8" fmla="*/ 721 w 721"/>
                <a:gd name="T9" fmla="*/ 0 h 733"/>
                <a:gd name="T10" fmla="*/ 478 w 721"/>
                <a:gd name="T11" fmla="*/ 733 h 733"/>
                <a:gd name="T12" fmla="*/ 245 w 721"/>
                <a:gd name="T13" fmla="*/ 733 h 733"/>
                <a:gd name="T14" fmla="*/ 0 w 721"/>
                <a:gd name="T1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1" h="733">
                  <a:moveTo>
                    <a:pt x="0" y="0"/>
                  </a:moveTo>
                  <a:lnTo>
                    <a:pt x="237" y="0"/>
                  </a:lnTo>
                  <a:lnTo>
                    <a:pt x="360" y="474"/>
                  </a:lnTo>
                  <a:lnTo>
                    <a:pt x="491" y="0"/>
                  </a:lnTo>
                  <a:lnTo>
                    <a:pt x="721" y="0"/>
                  </a:lnTo>
                  <a:lnTo>
                    <a:pt x="478" y="733"/>
                  </a:lnTo>
                  <a:lnTo>
                    <a:pt x="245" y="7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50CBFC8A-B083-42B9-9504-2364FACEC5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652" y="1504398"/>
              <a:ext cx="1500188" cy="1231900"/>
            </a:xfrm>
            <a:custGeom>
              <a:avLst/>
              <a:gdLst>
                <a:gd name="T0" fmla="*/ 101 w 354"/>
                <a:gd name="T1" fmla="*/ 0 h 288"/>
                <a:gd name="T2" fmla="*/ 73 w 354"/>
                <a:gd name="T3" fmla="*/ 12 h 288"/>
                <a:gd name="T4" fmla="*/ 15 w 354"/>
                <a:gd name="T5" fmla="*/ 69 h 288"/>
                <a:gd name="T6" fmla="*/ 15 w 354"/>
                <a:gd name="T7" fmla="*/ 127 h 288"/>
                <a:gd name="T8" fmla="*/ 177 w 354"/>
                <a:gd name="T9" fmla="*/ 288 h 288"/>
                <a:gd name="T10" fmla="*/ 338 w 354"/>
                <a:gd name="T11" fmla="*/ 127 h 288"/>
                <a:gd name="T12" fmla="*/ 338 w 354"/>
                <a:gd name="T13" fmla="*/ 69 h 288"/>
                <a:gd name="T14" fmla="*/ 281 w 354"/>
                <a:gd name="T15" fmla="*/ 12 h 288"/>
                <a:gd name="T16" fmla="*/ 252 w 354"/>
                <a:gd name="T17" fmla="*/ 0 h 288"/>
                <a:gd name="T18" fmla="*/ 224 w 354"/>
                <a:gd name="T19" fmla="*/ 12 h 288"/>
                <a:gd name="T20" fmla="*/ 177 w 354"/>
                <a:gd name="T21" fmla="*/ 59 h 288"/>
                <a:gd name="T22" fmla="*/ 130 w 354"/>
                <a:gd name="T23" fmla="*/ 12 h 288"/>
                <a:gd name="T24" fmla="*/ 101 w 354"/>
                <a:gd name="T2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4" h="288">
                  <a:moveTo>
                    <a:pt x="101" y="0"/>
                  </a:moveTo>
                  <a:cubicBezTo>
                    <a:pt x="91" y="0"/>
                    <a:pt x="80" y="4"/>
                    <a:pt x="73" y="12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0" y="85"/>
                    <a:pt x="0" y="111"/>
                    <a:pt x="15" y="127"/>
                  </a:cubicBezTo>
                  <a:cubicBezTo>
                    <a:pt x="177" y="288"/>
                    <a:pt x="177" y="288"/>
                    <a:pt x="177" y="288"/>
                  </a:cubicBezTo>
                  <a:cubicBezTo>
                    <a:pt x="338" y="127"/>
                    <a:pt x="338" y="127"/>
                    <a:pt x="338" y="127"/>
                  </a:cubicBezTo>
                  <a:cubicBezTo>
                    <a:pt x="354" y="111"/>
                    <a:pt x="354" y="85"/>
                    <a:pt x="338" y="69"/>
                  </a:cubicBezTo>
                  <a:cubicBezTo>
                    <a:pt x="281" y="12"/>
                    <a:pt x="281" y="12"/>
                    <a:pt x="281" y="12"/>
                  </a:cubicBezTo>
                  <a:cubicBezTo>
                    <a:pt x="273" y="4"/>
                    <a:pt x="263" y="0"/>
                    <a:pt x="252" y="0"/>
                  </a:cubicBezTo>
                  <a:cubicBezTo>
                    <a:pt x="242" y="0"/>
                    <a:pt x="232" y="4"/>
                    <a:pt x="224" y="1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2" y="4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3EDE8E81-9781-4645-9DFD-79E2B61F7D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06527" y="2471186"/>
              <a:ext cx="233363" cy="239713"/>
            </a:xfrm>
            <a:custGeom>
              <a:avLst/>
              <a:gdLst>
                <a:gd name="T0" fmla="*/ 27 w 55"/>
                <a:gd name="T1" fmla="*/ 56 h 56"/>
                <a:gd name="T2" fmla="*/ 0 w 55"/>
                <a:gd name="T3" fmla="*/ 28 h 56"/>
                <a:gd name="T4" fmla="*/ 27 w 55"/>
                <a:gd name="T5" fmla="*/ 0 h 56"/>
                <a:gd name="T6" fmla="*/ 55 w 55"/>
                <a:gd name="T7" fmla="*/ 28 h 56"/>
                <a:gd name="T8" fmla="*/ 27 w 55"/>
                <a:gd name="T9" fmla="*/ 56 h 56"/>
                <a:gd name="T10" fmla="*/ 27 w 55"/>
                <a:gd name="T11" fmla="*/ 5 h 56"/>
                <a:gd name="T12" fmla="*/ 6 w 55"/>
                <a:gd name="T13" fmla="*/ 28 h 56"/>
                <a:gd name="T14" fmla="*/ 27 w 55"/>
                <a:gd name="T15" fmla="*/ 51 h 56"/>
                <a:gd name="T16" fmla="*/ 49 w 55"/>
                <a:gd name="T17" fmla="*/ 28 h 56"/>
                <a:gd name="T18" fmla="*/ 27 w 55"/>
                <a:gd name="T19" fmla="*/ 5 h 56"/>
                <a:gd name="T20" fmla="*/ 22 w 55"/>
                <a:gd name="T21" fmla="*/ 44 h 56"/>
                <a:gd name="T22" fmla="*/ 16 w 55"/>
                <a:gd name="T23" fmla="*/ 44 h 56"/>
                <a:gd name="T24" fmla="*/ 16 w 55"/>
                <a:gd name="T25" fmla="*/ 13 h 56"/>
                <a:gd name="T26" fmla="*/ 28 w 55"/>
                <a:gd name="T27" fmla="*/ 13 h 56"/>
                <a:gd name="T28" fmla="*/ 40 w 55"/>
                <a:gd name="T29" fmla="*/ 22 h 56"/>
                <a:gd name="T30" fmla="*/ 31 w 55"/>
                <a:gd name="T31" fmla="*/ 30 h 56"/>
                <a:gd name="T32" fmla="*/ 40 w 55"/>
                <a:gd name="T33" fmla="*/ 44 h 56"/>
                <a:gd name="T34" fmla="*/ 34 w 55"/>
                <a:gd name="T35" fmla="*/ 44 h 56"/>
                <a:gd name="T36" fmla="*/ 26 w 55"/>
                <a:gd name="T37" fmla="*/ 31 h 56"/>
                <a:gd name="T38" fmla="*/ 22 w 55"/>
                <a:gd name="T39" fmla="*/ 31 h 56"/>
                <a:gd name="T40" fmla="*/ 22 w 55"/>
                <a:gd name="T41" fmla="*/ 44 h 56"/>
                <a:gd name="T42" fmla="*/ 27 w 55"/>
                <a:gd name="T43" fmla="*/ 26 h 56"/>
                <a:gd name="T44" fmla="*/ 34 w 55"/>
                <a:gd name="T45" fmla="*/ 21 h 56"/>
                <a:gd name="T46" fmla="*/ 28 w 55"/>
                <a:gd name="T47" fmla="*/ 17 h 56"/>
                <a:gd name="T48" fmla="*/ 22 w 55"/>
                <a:gd name="T49" fmla="*/ 17 h 56"/>
                <a:gd name="T50" fmla="*/ 22 w 55"/>
                <a:gd name="T51" fmla="*/ 26 h 56"/>
                <a:gd name="T52" fmla="*/ 27 w 55"/>
                <a:gd name="T53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6">
                  <a:moveTo>
                    <a:pt x="27" y="56"/>
                  </a:moveTo>
                  <a:cubicBezTo>
                    <a:pt x="11" y="56"/>
                    <a:pt x="0" y="44"/>
                    <a:pt x="0" y="28"/>
                  </a:cubicBezTo>
                  <a:cubicBezTo>
                    <a:pt x="0" y="11"/>
                    <a:pt x="12" y="0"/>
                    <a:pt x="27" y="0"/>
                  </a:cubicBezTo>
                  <a:cubicBezTo>
                    <a:pt x="42" y="0"/>
                    <a:pt x="55" y="11"/>
                    <a:pt x="55" y="28"/>
                  </a:cubicBezTo>
                  <a:cubicBezTo>
                    <a:pt x="55" y="45"/>
                    <a:pt x="42" y="56"/>
                    <a:pt x="27" y="56"/>
                  </a:cubicBezTo>
                  <a:close/>
                  <a:moveTo>
                    <a:pt x="27" y="5"/>
                  </a:moveTo>
                  <a:cubicBezTo>
                    <a:pt x="15" y="5"/>
                    <a:pt x="6" y="14"/>
                    <a:pt x="6" y="28"/>
                  </a:cubicBezTo>
                  <a:cubicBezTo>
                    <a:pt x="6" y="41"/>
                    <a:pt x="14" y="51"/>
                    <a:pt x="27" y="51"/>
                  </a:cubicBezTo>
                  <a:cubicBezTo>
                    <a:pt x="39" y="51"/>
                    <a:pt x="49" y="42"/>
                    <a:pt x="49" y="28"/>
                  </a:cubicBezTo>
                  <a:cubicBezTo>
                    <a:pt x="49" y="14"/>
                    <a:pt x="39" y="5"/>
                    <a:pt x="27" y="5"/>
                  </a:cubicBezTo>
                  <a:close/>
                  <a:moveTo>
                    <a:pt x="22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6" y="13"/>
                    <a:pt x="40" y="16"/>
                    <a:pt x="40" y="22"/>
                  </a:cubicBezTo>
                  <a:cubicBezTo>
                    <a:pt x="40" y="27"/>
                    <a:pt x="36" y="30"/>
                    <a:pt x="31" y="3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2" y="31"/>
                    <a:pt x="22" y="31"/>
                    <a:pt x="22" y="31"/>
                  </a:cubicBezTo>
                  <a:lnTo>
                    <a:pt x="22" y="44"/>
                  </a:lnTo>
                  <a:close/>
                  <a:moveTo>
                    <a:pt x="27" y="26"/>
                  </a:moveTo>
                  <a:cubicBezTo>
                    <a:pt x="31" y="26"/>
                    <a:pt x="34" y="26"/>
                    <a:pt x="34" y="21"/>
                  </a:cubicBezTo>
                  <a:cubicBezTo>
                    <a:pt x="34" y="18"/>
                    <a:pt x="31" y="17"/>
                    <a:pt x="28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26"/>
                    <a:pt x="22" y="26"/>
                    <a:pt x="22" y="26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+mn-lt"/>
                <a:cs typeface="Arial" panose="020B0604020202020204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6118871-4A8C-4517-9A46-8863C34DC7FC}"/>
              </a:ext>
            </a:extLst>
          </p:cNvPr>
          <p:cNvSpPr txBox="1"/>
          <p:nvPr userDrawn="1"/>
        </p:nvSpPr>
        <p:spPr>
          <a:xfrm>
            <a:off x="859534" y="6425581"/>
            <a:ext cx="8046720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>
                <a:solidFill>
                  <a:schemeClr val="tx2"/>
                </a:solidFill>
                <a:latin typeface="CVS Health Sans" panose="020B0504020202020204" pitchFamily="34" charset="0"/>
              </a:rPr>
              <a:t>©2021 CVS Health and/or one of its affiliates. Confidential and proprietary.</a:t>
            </a:r>
          </a:p>
        </p:txBody>
      </p:sp>
    </p:spTree>
    <p:extLst>
      <p:ext uri="{BB962C8B-B14F-4D97-AF65-F5344CB8AC3E}">
        <p14:creationId xmlns:p14="http://schemas.microsoft.com/office/powerpoint/2010/main" val="1695679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82" r:id="rId2"/>
    <p:sldLayoutId id="2147483883" r:id="rId3"/>
    <p:sldLayoutId id="2147483884" r:id="rId4"/>
    <p:sldLayoutId id="2147483887" r:id="rId5"/>
    <p:sldLayoutId id="2147483886" r:id="rId6"/>
    <p:sldLayoutId id="2147483923" r:id="rId7"/>
    <p:sldLayoutId id="2147483870" r:id="rId8"/>
    <p:sldLayoutId id="2147483888" r:id="rId9"/>
    <p:sldLayoutId id="2147483889" r:id="rId10"/>
    <p:sldLayoutId id="2147483891" r:id="rId11"/>
    <p:sldLayoutId id="2147483892" r:id="rId12"/>
    <p:sldLayoutId id="2147483871" r:id="rId13"/>
    <p:sldLayoutId id="2147483893" r:id="rId14"/>
    <p:sldLayoutId id="2147483894" r:id="rId15"/>
    <p:sldLayoutId id="2147483896" r:id="rId16"/>
    <p:sldLayoutId id="2147483898" r:id="rId17"/>
    <p:sldLayoutId id="2147483900" r:id="rId18"/>
    <p:sldLayoutId id="2147483901" r:id="rId19"/>
    <p:sldLayoutId id="2147483902" r:id="rId20"/>
    <p:sldLayoutId id="2147483904" r:id="rId21"/>
    <p:sldLayoutId id="2147483905" r:id="rId22"/>
    <p:sldLayoutId id="2147483907" r:id="rId23"/>
    <p:sldLayoutId id="2147483909" r:id="rId24"/>
    <p:sldLayoutId id="2147483906" r:id="rId25"/>
    <p:sldLayoutId id="2147483908" r:id="rId26"/>
    <p:sldLayoutId id="2147483910" r:id="rId27"/>
    <p:sldLayoutId id="2147483911" r:id="rId28"/>
    <p:sldLayoutId id="2147483917" r:id="rId29"/>
    <p:sldLayoutId id="2147483912" r:id="rId30"/>
    <p:sldLayoutId id="2147483913" r:id="rId31"/>
    <p:sldLayoutId id="2147483878" r:id="rId32"/>
    <p:sldLayoutId id="2147483919" r:id="rId33"/>
    <p:sldLayoutId id="2147483879" r:id="rId34"/>
    <p:sldLayoutId id="2147483922" r:id="rId35"/>
    <p:sldLayoutId id="2147483920" r:id="rId36"/>
    <p:sldLayoutId id="2147483914" r:id="rId37"/>
    <p:sldLayoutId id="2147483915" r:id="rId38"/>
    <p:sldLayoutId id="2147483924" r:id="rId39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800"/>
        </a:spcBef>
        <a:buClrTx/>
        <a:buFont typeface="Arial"/>
        <a:buNone/>
        <a:defRPr sz="1300" b="0" kern="1200">
          <a:solidFill>
            <a:schemeClr val="tx2"/>
          </a:solidFill>
          <a:latin typeface="+mn-lt"/>
          <a:ea typeface="+mn-ea"/>
          <a:cs typeface="+mn-cs"/>
        </a:defRPr>
      </a:lvl1pPr>
      <a:lvl2pPr marL="171450" indent="-171450" algn="l" defTabSz="457200" rtl="0" eaLnBrk="1" latinLnBrk="0" hangingPunct="1">
        <a:lnSpc>
          <a:spcPct val="100000"/>
        </a:lnSpc>
        <a:spcBef>
          <a:spcPts val="12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2pPr>
      <a:lvl3pPr marL="34290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Lucida Grande"/>
        <a:buChar char="–"/>
        <a:defRPr sz="13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51435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4pPr>
      <a:lvl5pPr marL="68580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857250" indent="-17145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6pPr>
      <a:lvl7pPr marL="1028700" indent="-1651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7pPr>
      <a:lvl8pPr marL="1206500" indent="-1778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8pPr>
      <a:lvl9pPr marL="1371600" indent="-165100" algn="l" defTabSz="457200" rtl="0" eaLnBrk="1" latinLnBrk="0" hangingPunct="1">
        <a:lnSpc>
          <a:spcPct val="100000"/>
        </a:lnSpc>
        <a:spcBef>
          <a:spcPts val="600"/>
        </a:spcBef>
        <a:buClrTx/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04" userDrawn="1">
          <p15:clr>
            <a:srgbClr val="F26B43"/>
          </p15:clr>
        </p15:guide>
        <p15:guide id="2" pos="362" userDrawn="1">
          <p15:clr>
            <a:srgbClr val="F26B43"/>
          </p15:clr>
        </p15:guide>
        <p15:guide id="3" pos="7319" userDrawn="1">
          <p15:clr>
            <a:srgbClr val="F26B43"/>
          </p15:clr>
        </p15:guide>
        <p15:guide id="4" orient="horz" pos="360" userDrawn="1">
          <p15:clr>
            <a:srgbClr val="F26B43"/>
          </p15:clr>
        </p15:guide>
        <p15:guide id="5" orient="horz" pos="3622" userDrawn="1">
          <p15:clr>
            <a:srgbClr val="F26B43"/>
          </p15:clr>
        </p15:guide>
        <p15:guide id="6" orient="horz" pos="41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7784" y="957195"/>
            <a:ext cx="4681728" cy="713066"/>
          </a:xfrm>
        </p:spPr>
        <p:txBody>
          <a:bodyPr/>
          <a:lstStyle/>
          <a:p>
            <a:r>
              <a:rPr lang="en-US"/>
              <a:t>Internal Audit</a:t>
            </a:r>
          </a:p>
        </p:txBody>
      </p:sp>
      <p:pic>
        <p:nvPicPr>
          <p:cNvPr id="8" name="Picture Placeholder 12" descr="20200224_01_06_1105.jpg">
            <a:extLst>
              <a:ext uri="{FF2B5EF4-FFF2-40B4-BE49-F238E27FC236}">
                <a16:creationId xmlns:a16="http://schemas.microsoft.com/office/drawing/2014/main" id="{DC3296B7-05D5-4C5B-89FC-9829377592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786" t="6558" r="16855"/>
          <a:stretch/>
        </p:blipFill>
        <p:spPr>
          <a:xfrm>
            <a:off x="6094412" y="0"/>
            <a:ext cx="6094413" cy="6858000"/>
          </a:xfrm>
          <a:prstGeom prst="rect">
            <a:avLst/>
          </a:prstGeom>
        </p:spPr>
      </p:pic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68C3BF7-0BD9-461C-BB25-C560833D784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8952" y="2234608"/>
            <a:ext cx="3582017" cy="2808732"/>
          </a:xfrm>
        </p:spPr>
        <p:txBody>
          <a:bodyPr vert="horz" lIns="0" tIns="0" rIns="0" bIns="0" rtlCol="0" anchor="t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latin typeface="CVS Health Sans"/>
              </a:rPr>
              <a:t>Alan Harrington </a:t>
            </a:r>
          </a:p>
          <a:p>
            <a:pPr>
              <a:spcBef>
                <a:spcPts val="0"/>
              </a:spcBef>
            </a:pPr>
            <a:r>
              <a:rPr lang="en-US" sz="1300" b="0" dirty="0">
                <a:latin typeface="CVS Health Sans"/>
              </a:rPr>
              <a:t>Sr. Consultant, Internal Audit</a:t>
            </a:r>
          </a:p>
          <a:p>
            <a:pPr>
              <a:spcBef>
                <a:spcPts val="0"/>
              </a:spcBef>
            </a:pPr>
            <a:endParaRPr lang="en-US" sz="1300" b="0" dirty="0">
              <a:latin typeface="CVS Health Sans"/>
            </a:endParaRPr>
          </a:p>
          <a:p>
            <a:pPr>
              <a:spcBef>
                <a:spcPts val="0"/>
              </a:spcBef>
            </a:pPr>
            <a:r>
              <a:rPr lang="en-US" sz="1400" dirty="0">
                <a:latin typeface="CVS Health Sans"/>
              </a:rPr>
              <a:t>Sarah Janson</a:t>
            </a:r>
          </a:p>
          <a:p>
            <a:pPr>
              <a:spcBef>
                <a:spcPts val="0"/>
              </a:spcBef>
            </a:pPr>
            <a:r>
              <a:rPr lang="en-US" sz="1300" b="0" dirty="0">
                <a:latin typeface="CVS Health Sans"/>
              </a:rPr>
              <a:t>Sr. Manager, Internal Audit</a:t>
            </a:r>
          </a:p>
          <a:p>
            <a:pPr>
              <a:spcBef>
                <a:spcPts val="0"/>
              </a:spcBef>
            </a:pPr>
            <a:endParaRPr lang="en-US" sz="1300" b="0" dirty="0">
              <a:latin typeface="CVS Health Sans"/>
            </a:endParaRPr>
          </a:p>
          <a:p>
            <a:pPr>
              <a:spcBef>
                <a:spcPts val="0"/>
              </a:spcBef>
            </a:pPr>
            <a:r>
              <a:rPr lang="en-US" dirty="0">
                <a:latin typeface="CVS Health Sans"/>
              </a:rPr>
              <a:t>Seun Mafi</a:t>
            </a:r>
          </a:p>
          <a:p>
            <a:pPr>
              <a:spcBef>
                <a:spcPts val="0"/>
              </a:spcBef>
            </a:pPr>
            <a:r>
              <a:rPr lang="en-US" sz="1300" b="0" dirty="0">
                <a:latin typeface="CVS Health Sans"/>
              </a:rPr>
              <a:t>Sr. Consultant, Internal Audit</a:t>
            </a:r>
          </a:p>
          <a:p>
            <a:pPr>
              <a:spcBef>
                <a:spcPts val="0"/>
              </a:spcBef>
            </a:pPr>
            <a:endParaRPr lang="en-US" sz="1300" b="0" dirty="0"/>
          </a:p>
          <a:p>
            <a:pPr>
              <a:spcBef>
                <a:spcPts val="0"/>
              </a:spcBef>
            </a:pPr>
            <a:r>
              <a:rPr lang="en-US" sz="1400" dirty="0">
                <a:latin typeface="CVS Health Sans"/>
              </a:rPr>
              <a:t>Michael Wojcikiewicz</a:t>
            </a:r>
          </a:p>
          <a:p>
            <a:pPr>
              <a:spcBef>
                <a:spcPts val="0"/>
              </a:spcBef>
            </a:pPr>
            <a:r>
              <a:rPr lang="en-US" sz="1300" b="0" dirty="0">
                <a:latin typeface="CVS Health Sans"/>
              </a:rPr>
              <a:t>Consultant, Internal Audit</a:t>
            </a:r>
            <a:endParaRPr lang="en-US" sz="1300" b="0" dirty="0"/>
          </a:p>
          <a:p>
            <a:pPr>
              <a:spcBef>
                <a:spcPts val="0"/>
              </a:spcBef>
            </a:pPr>
            <a:endParaRPr lang="en-US" sz="1300" b="0" dirty="0"/>
          </a:p>
          <a:p>
            <a:pPr lvl="2"/>
            <a:r>
              <a:rPr lang="en-US" dirty="0"/>
              <a:t>June 23, 2021</a:t>
            </a:r>
          </a:p>
        </p:txBody>
      </p:sp>
    </p:spTree>
    <p:extLst>
      <p:ext uri="{BB962C8B-B14F-4D97-AF65-F5344CB8AC3E}">
        <p14:creationId xmlns:p14="http://schemas.microsoft.com/office/powerpoint/2010/main" val="2655955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5AAACAC-377E-47F9-A981-1675BF7C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1270" y="3022967"/>
            <a:ext cx="5726284" cy="812066"/>
          </a:xfrm>
        </p:spPr>
        <p:txBody>
          <a:bodyPr/>
          <a:lstStyle/>
          <a:p>
            <a:r>
              <a:rPr lang="en-US"/>
              <a:t>Q&amp;A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E0D6F-8C6F-4907-897C-A9223F09F5F9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803646A-DC40-45F9-ACB5-C358D2C9DB8A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0B4BE02-BBE7-484D-8D0D-002813652CC0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3451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1206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Internal Audit Overview</a:t>
            </a:r>
          </a:p>
          <a:p>
            <a:r>
              <a:rPr lang="en-US" dirty="0"/>
              <a:t>Internship &amp; Career Opportunities</a:t>
            </a:r>
          </a:p>
          <a:p>
            <a:r>
              <a:rPr lang="en-US" dirty="0"/>
              <a:t>Q&amp;A</a:t>
            </a:r>
          </a:p>
          <a:p>
            <a:pPr lvl="1"/>
            <a:endParaRPr lang="en-US" dirty="0"/>
          </a:p>
        </p:txBody>
      </p:sp>
      <p:sp>
        <p:nvSpPr>
          <p:cNvPr id="4" name="Freeform 41">
            <a:extLst>
              <a:ext uri="{FF2B5EF4-FFF2-40B4-BE49-F238E27FC236}">
                <a16:creationId xmlns:a16="http://schemas.microsoft.com/office/drawing/2014/main" id="{C53133E6-41B7-43AC-A42F-8098C5E23E1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9322949" y="258595"/>
            <a:ext cx="588957" cy="817239"/>
          </a:xfrm>
          <a:custGeom>
            <a:avLst/>
            <a:gdLst>
              <a:gd name="T0" fmla="*/ 1378 w 3720"/>
              <a:gd name="T1" fmla="*/ 4684 h 5164"/>
              <a:gd name="T2" fmla="*/ 1073 w 3720"/>
              <a:gd name="T3" fmla="*/ 3696 h 5164"/>
              <a:gd name="T4" fmla="*/ 778 w 3720"/>
              <a:gd name="T5" fmla="*/ 3373 h 5164"/>
              <a:gd name="T6" fmla="*/ 213 w 3720"/>
              <a:gd name="T7" fmla="*/ 2725 h 5164"/>
              <a:gd name="T8" fmla="*/ 146 w 3720"/>
              <a:gd name="T9" fmla="*/ 1136 h 5164"/>
              <a:gd name="T10" fmla="*/ 1136 w 3720"/>
              <a:gd name="T11" fmla="*/ 146 h 5164"/>
              <a:gd name="T12" fmla="*/ 2584 w 3720"/>
              <a:gd name="T13" fmla="*/ 146 h 5164"/>
              <a:gd name="T14" fmla="*/ 3574 w 3720"/>
              <a:gd name="T15" fmla="*/ 1136 h 5164"/>
              <a:gd name="T16" fmla="*/ 3507 w 3720"/>
              <a:gd name="T17" fmla="*/ 2725 h 5164"/>
              <a:gd name="T18" fmla="*/ 2942 w 3720"/>
              <a:gd name="T19" fmla="*/ 3373 h 5164"/>
              <a:gd name="T20" fmla="*/ 2647 w 3720"/>
              <a:gd name="T21" fmla="*/ 3696 h 5164"/>
              <a:gd name="T22" fmla="*/ 2342 w 3720"/>
              <a:gd name="T23" fmla="*/ 4684 h 5164"/>
              <a:gd name="T24" fmla="*/ 1609 w 3720"/>
              <a:gd name="T25" fmla="*/ 4684 h 5164"/>
              <a:gd name="T26" fmla="*/ 2111 w 3720"/>
              <a:gd name="T27" fmla="*/ 4684 h 5164"/>
              <a:gd name="T28" fmla="*/ 2227 w 3720"/>
              <a:gd name="T29" fmla="*/ 4453 h 5164"/>
              <a:gd name="T30" fmla="*/ 2416 w 3720"/>
              <a:gd name="T31" fmla="*/ 3872 h 5164"/>
              <a:gd name="T32" fmla="*/ 1304 w 3720"/>
              <a:gd name="T33" fmla="*/ 4453 h 5164"/>
              <a:gd name="T34" fmla="*/ 1302 w 3720"/>
              <a:gd name="T35" fmla="*/ 3642 h 5164"/>
              <a:gd name="T36" fmla="*/ 2418 w 3720"/>
              <a:gd name="T37" fmla="*/ 3655 h 5164"/>
              <a:gd name="T38" fmla="*/ 2799 w 3720"/>
              <a:gd name="T39" fmla="*/ 3192 h 5164"/>
              <a:gd name="T40" fmla="*/ 3302 w 3720"/>
              <a:gd name="T41" fmla="*/ 2617 h 5164"/>
              <a:gd name="T42" fmla="*/ 3361 w 3720"/>
              <a:gd name="T43" fmla="*/ 1226 h 5164"/>
              <a:gd name="T44" fmla="*/ 2494 w 3720"/>
              <a:gd name="T45" fmla="*/ 359 h 5164"/>
              <a:gd name="T46" fmla="*/ 1226 w 3720"/>
              <a:gd name="T47" fmla="*/ 359 h 5164"/>
              <a:gd name="T48" fmla="*/ 359 w 3720"/>
              <a:gd name="T49" fmla="*/ 1226 h 5164"/>
              <a:gd name="T50" fmla="*/ 418 w 3720"/>
              <a:gd name="T51" fmla="*/ 2617 h 5164"/>
              <a:gd name="T52" fmla="*/ 921 w 3720"/>
              <a:gd name="T53" fmla="*/ 3191 h 5164"/>
              <a:gd name="T54" fmla="*/ 1302 w 3720"/>
              <a:gd name="T55" fmla="*/ 3653 h 5164"/>
              <a:gd name="T56" fmla="*/ 1975 w 3720"/>
              <a:gd name="T57" fmla="*/ 3078 h 5164"/>
              <a:gd name="T58" fmla="*/ 1745 w 3720"/>
              <a:gd name="T59" fmla="*/ 2826 h 5164"/>
              <a:gd name="T60" fmla="*/ 1975 w 3720"/>
              <a:gd name="T61" fmla="*/ 3078 h 5164"/>
              <a:gd name="T62" fmla="*/ 1745 w 3720"/>
              <a:gd name="T63" fmla="*/ 2623 h 5164"/>
              <a:gd name="T64" fmla="*/ 1850 w 3720"/>
              <a:gd name="T65" fmla="*/ 2112 h 5164"/>
              <a:gd name="T66" fmla="*/ 2306 w 3720"/>
              <a:gd name="T67" fmla="*/ 1584 h 5164"/>
              <a:gd name="T68" fmla="*/ 1859 w 3720"/>
              <a:gd name="T69" fmla="*/ 1180 h 5164"/>
              <a:gd name="T70" fmla="*/ 1181 w 3720"/>
              <a:gd name="T71" fmla="*/ 1627 h 5164"/>
              <a:gd name="T72" fmla="*/ 2333 w 3720"/>
              <a:gd name="T73" fmla="*/ 1121 h 5164"/>
              <a:gd name="T74" fmla="*/ 2193 w 3720"/>
              <a:gd name="T75" fmla="*/ 2123 h 5164"/>
              <a:gd name="T76" fmla="*/ 1975 w 3720"/>
              <a:gd name="T77" fmla="*/ 2415 h 5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20" h="5164">
                <a:moveTo>
                  <a:pt x="1860" y="5164"/>
                </a:moveTo>
                <a:cubicBezTo>
                  <a:pt x="1596" y="5164"/>
                  <a:pt x="1379" y="4949"/>
                  <a:pt x="1378" y="4684"/>
                </a:cubicBezTo>
                <a:cubicBezTo>
                  <a:pt x="1073" y="4684"/>
                  <a:pt x="1073" y="4684"/>
                  <a:pt x="1073" y="4684"/>
                </a:cubicBezTo>
                <a:cubicBezTo>
                  <a:pt x="1073" y="3696"/>
                  <a:pt x="1073" y="3696"/>
                  <a:pt x="1073" y="3696"/>
                </a:cubicBezTo>
                <a:cubicBezTo>
                  <a:pt x="1073" y="3601"/>
                  <a:pt x="992" y="3534"/>
                  <a:pt x="858" y="3434"/>
                </a:cubicBezTo>
                <a:cubicBezTo>
                  <a:pt x="836" y="3417"/>
                  <a:pt x="807" y="3395"/>
                  <a:pt x="778" y="3373"/>
                </a:cubicBezTo>
                <a:cubicBezTo>
                  <a:pt x="778" y="3372"/>
                  <a:pt x="778" y="3372"/>
                  <a:pt x="778" y="3372"/>
                </a:cubicBezTo>
                <a:cubicBezTo>
                  <a:pt x="543" y="3204"/>
                  <a:pt x="348" y="2980"/>
                  <a:pt x="213" y="2725"/>
                </a:cubicBezTo>
                <a:cubicBezTo>
                  <a:pt x="74" y="2460"/>
                  <a:pt x="0" y="2161"/>
                  <a:pt x="0" y="1860"/>
                </a:cubicBezTo>
                <a:cubicBezTo>
                  <a:pt x="0" y="1609"/>
                  <a:pt x="49" y="1365"/>
                  <a:pt x="146" y="1136"/>
                </a:cubicBezTo>
                <a:cubicBezTo>
                  <a:pt x="240" y="914"/>
                  <a:pt x="374" y="715"/>
                  <a:pt x="545" y="545"/>
                </a:cubicBezTo>
                <a:cubicBezTo>
                  <a:pt x="716" y="374"/>
                  <a:pt x="914" y="240"/>
                  <a:pt x="1136" y="146"/>
                </a:cubicBezTo>
                <a:cubicBezTo>
                  <a:pt x="1365" y="49"/>
                  <a:pt x="1609" y="0"/>
                  <a:pt x="1860" y="0"/>
                </a:cubicBezTo>
                <a:cubicBezTo>
                  <a:pt x="2111" y="0"/>
                  <a:pt x="2355" y="49"/>
                  <a:pt x="2584" y="146"/>
                </a:cubicBezTo>
                <a:cubicBezTo>
                  <a:pt x="2806" y="240"/>
                  <a:pt x="3004" y="374"/>
                  <a:pt x="3175" y="545"/>
                </a:cubicBezTo>
                <a:cubicBezTo>
                  <a:pt x="3346" y="715"/>
                  <a:pt x="3480" y="914"/>
                  <a:pt x="3574" y="1136"/>
                </a:cubicBezTo>
                <a:cubicBezTo>
                  <a:pt x="3671" y="1365"/>
                  <a:pt x="3720" y="1609"/>
                  <a:pt x="3720" y="1860"/>
                </a:cubicBezTo>
                <a:cubicBezTo>
                  <a:pt x="3720" y="2161"/>
                  <a:pt x="3646" y="2460"/>
                  <a:pt x="3507" y="2725"/>
                </a:cubicBezTo>
                <a:cubicBezTo>
                  <a:pt x="3372" y="2980"/>
                  <a:pt x="3177" y="3204"/>
                  <a:pt x="2942" y="3373"/>
                </a:cubicBezTo>
                <a:cubicBezTo>
                  <a:pt x="2942" y="3373"/>
                  <a:pt x="2942" y="3373"/>
                  <a:pt x="2942" y="3373"/>
                </a:cubicBezTo>
                <a:cubicBezTo>
                  <a:pt x="2914" y="3395"/>
                  <a:pt x="2884" y="3417"/>
                  <a:pt x="2862" y="3434"/>
                </a:cubicBezTo>
                <a:cubicBezTo>
                  <a:pt x="2728" y="3534"/>
                  <a:pt x="2647" y="3601"/>
                  <a:pt x="2647" y="3696"/>
                </a:cubicBezTo>
                <a:cubicBezTo>
                  <a:pt x="2647" y="4684"/>
                  <a:pt x="2647" y="4684"/>
                  <a:pt x="2647" y="4684"/>
                </a:cubicBezTo>
                <a:cubicBezTo>
                  <a:pt x="2342" y="4684"/>
                  <a:pt x="2342" y="4684"/>
                  <a:pt x="2342" y="4684"/>
                </a:cubicBezTo>
                <a:cubicBezTo>
                  <a:pt x="2341" y="4949"/>
                  <a:pt x="2124" y="5164"/>
                  <a:pt x="1860" y="5164"/>
                </a:cubicBezTo>
                <a:close/>
                <a:moveTo>
                  <a:pt x="1609" y="4684"/>
                </a:moveTo>
                <a:cubicBezTo>
                  <a:pt x="1610" y="4821"/>
                  <a:pt x="1723" y="4933"/>
                  <a:pt x="1860" y="4933"/>
                </a:cubicBezTo>
                <a:cubicBezTo>
                  <a:pt x="1997" y="4933"/>
                  <a:pt x="2110" y="4821"/>
                  <a:pt x="2111" y="4684"/>
                </a:cubicBezTo>
                <a:cubicBezTo>
                  <a:pt x="1609" y="4684"/>
                  <a:pt x="1609" y="4684"/>
                  <a:pt x="1609" y="4684"/>
                </a:cubicBezTo>
                <a:close/>
                <a:moveTo>
                  <a:pt x="2227" y="4453"/>
                </a:moveTo>
                <a:cubicBezTo>
                  <a:pt x="2416" y="4453"/>
                  <a:pt x="2416" y="4453"/>
                  <a:pt x="2416" y="4453"/>
                </a:cubicBezTo>
                <a:cubicBezTo>
                  <a:pt x="2416" y="3872"/>
                  <a:pt x="2416" y="3872"/>
                  <a:pt x="2416" y="3872"/>
                </a:cubicBezTo>
                <a:cubicBezTo>
                  <a:pt x="1304" y="3872"/>
                  <a:pt x="1304" y="3872"/>
                  <a:pt x="1304" y="3872"/>
                </a:cubicBezTo>
                <a:cubicBezTo>
                  <a:pt x="1304" y="4453"/>
                  <a:pt x="1304" y="4453"/>
                  <a:pt x="1304" y="4453"/>
                </a:cubicBezTo>
                <a:cubicBezTo>
                  <a:pt x="2227" y="4453"/>
                  <a:pt x="2227" y="4453"/>
                  <a:pt x="2227" y="4453"/>
                </a:cubicBezTo>
                <a:close/>
                <a:moveTo>
                  <a:pt x="1302" y="3642"/>
                </a:moveTo>
                <a:cubicBezTo>
                  <a:pt x="2418" y="3642"/>
                  <a:pt x="2418" y="3642"/>
                  <a:pt x="2418" y="3642"/>
                </a:cubicBezTo>
                <a:cubicBezTo>
                  <a:pt x="2418" y="3655"/>
                  <a:pt x="2418" y="3655"/>
                  <a:pt x="2418" y="3655"/>
                </a:cubicBezTo>
                <a:cubicBezTo>
                  <a:pt x="2438" y="3463"/>
                  <a:pt x="2595" y="3345"/>
                  <a:pt x="2723" y="3249"/>
                </a:cubicBezTo>
                <a:cubicBezTo>
                  <a:pt x="2745" y="3233"/>
                  <a:pt x="2773" y="3212"/>
                  <a:pt x="2799" y="3192"/>
                </a:cubicBezTo>
                <a:cubicBezTo>
                  <a:pt x="2807" y="3185"/>
                  <a:pt x="2807" y="3185"/>
                  <a:pt x="2807" y="3185"/>
                </a:cubicBezTo>
                <a:cubicBezTo>
                  <a:pt x="3014" y="3037"/>
                  <a:pt x="3185" y="2841"/>
                  <a:pt x="3302" y="2617"/>
                </a:cubicBezTo>
                <a:cubicBezTo>
                  <a:pt x="3425" y="2385"/>
                  <a:pt x="3489" y="2123"/>
                  <a:pt x="3489" y="1860"/>
                </a:cubicBezTo>
                <a:cubicBezTo>
                  <a:pt x="3489" y="1640"/>
                  <a:pt x="3446" y="1427"/>
                  <a:pt x="3361" y="1226"/>
                </a:cubicBezTo>
                <a:cubicBezTo>
                  <a:pt x="3279" y="1032"/>
                  <a:pt x="3161" y="858"/>
                  <a:pt x="3012" y="708"/>
                </a:cubicBezTo>
                <a:cubicBezTo>
                  <a:pt x="2862" y="559"/>
                  <a:pt x="2688" y="441"/>
                  <a:pt x="2494" y="359"/>
                </a:cubicBezTo>
                <a:cubicBezTo>
                  <a:pt x="2293" y="274"/>
                  <a:pt x="2080" y="231"/>
                  <a:pt x="1860" y="231"/>
                </a:cubicBezTo>
                <a:cubicBezTo>
                  <a:pt x="1640" y="231"/>
                  <a:pt x="1427" y="274"/>
                  <a:pt x="1226" y="359"/>
                </a:cubicBezTo>
                <a:cubicBezTo>
                  <a:pt x="1032" y="441"/>
                  <a:pt x="858" y="559"/>
                  <a:pt x="708" y="708"/>
                </a:cubicBezTo>
                <a:cubicBezTo>
                  <a:pt x="559" y="858"/>
                  <a:pt x="441" y="1032"/>
                  <a:pt x="359" y="1226"/>
                </a:cubicBezTo>
                <a:cubicBezTo>
                  <a:pt x="274" y="1427"/>
                  <a:pt x="231" y="1640"/>
                  <a:pt x="231" y="1860"/>
                </a:cubicBezTo>
                <a:cubicBezTo>
                  <a:pt x="231" y="2123"/>
                  <a:pt x="296" y="2385"/>
                  <a:pt x="418" y="2617"/>
                </a:cubicBezTo>
                <a:cubicBezTo>
                  <a:pt x="535" y="2841"/>
                  <a:pt x="706" y="3037"/>
                  <a:pt x="912" y="3185"/>
                </a:cubicBezTo>
                <a:cubicBezTo>
                  <a:pt x="921" y="3191"/>
                  <a:pt x="921" y="3191"/>
                  <a:pt x="921" y="3191"/>
                </a:cubicBezTo>
                <a:cubicBezTo>
                  <a:pt x="948" y="3212"/>
                  <a:pt x="975" y="3233"/>
                  <a:pt x="996" y="3249"/>
                </a:cubicBezTo>
                <a:cubicBezTo>
                  <a:pt x="1124" y="3345"/>
                  <a:pt x="1281" y="3462"/>
                  <a:pt x="1302" y="3653"/>
                </a:cubicBezTo>
                <a:cubicBezTo>
                  <a:pt x="1302" y="3642"/>
                  <a:pt x="1302" y="3642"/>
                  <a:pt x="1302" y="3642"/>
                </a:cubicBezTo>
                <a:close/>
                <a:moveTo>
                  <a:pt x="1975" y="3078"/>
                </a:moveTo>
                <a:cubicBezTo>
                  <a:pt x="1745" y="3078"/>
                  <a:pt x="1745" y="3078"/>
                  <a:pt x="1745" y="3078"/>
                </a:cubicBezTo>
                <a:cubicBezTo>
                  <a:pt x="1745" y="2826"/>
                  <a:pt x="1745" y="2826"/>
                  <a:pt x="1745" y="2826"/>
                </a:cubicBezTo>
                <a:cubicBezTo>
                  <a:pt x="1975" y="2826"/>
                  <a:pt x="1975" y="2826"/>
                  <a:pt x="1975" y="2826"/>
                </a:cubicBezTo>
                <a:cubicBezTo>
                  <a:pt x="1975" y="3078"/>
                  <a:pt x="1975" y="3078"/>
                  <a:pt x="1975" y="3078"/>
                </a:cubicBezTo>
                <a:close/>
                <a:moveTo>
                  <a:pt x="1975" y="2623"/>
                </a:moveTo>
                <a:cubicBezTo>
                  <a:pt x="1745" y="2623"/>
                  <a:pt x="1745" y="2623"/>
                  <a:pt x="1745" y="2623"/>
                </a:cubicBezTo>
                <a:cubicBezTo>
                  <a:pt x="1745" y="2415"/>
                  <a:pt x="1745" y="2415"/>
                  <a:pt x="1745" y="2415"/>
                </a:cubicBezTo>
                <a:cubicBezTo>
                  <a:pt x="1745" y="2298"/>
                  <a:pt x="1779" y="2199"/>
                  <a:pt x="1850" y="2112"/>
                </a:cubicBezTo>
                <a:cubicBezTo>
                  <a:pt x="1912" y="2037"/>
                  <a:pt x="1992" y="1982"/>
                  <a:pt x="2062" y="1933"/>
                </a:cubicBezTo>
                <a:cubicBezTo>
                  <a:pt x="2213" y="1829"/>
                  <a:pt x="2306" y="1756"/>
                  <a:pt x="2306" y="1584"/>
                </a:cubicBezTo>
                <a:cubicBezTo>
                  <a:pt x="2306" y="1466"/>
                  <a:pt x="2263" y="1368"/>
                  <a:pt x="2179" y="1294"/>
                </a:cubicBezTo>
                <a:cubicBezTo>
                  <a:pt x="2097" y="1220"/>
                  <a:pt x="1984" y="1180"/>
                  <a:pt x="1859" y="1180"/>
                </a:cubicBezTo>
                <a:cubicBezTo>
                  <a:pt x="1612" y="1180"/>
                  <a:pt x="1412" y="1380"/>
                  <a:pt x="1412" y="1627"/>
                </a:cubicBezTo>
                <a:cubicBezTo>
                  <a:pt x="1181" y="1627"/>
                  <a:pt x="1181" y="1627"/>
                  <a:pt x="1181" y="1627"/>
                </a:cubicBezTo>
                <a:cubicBezTo>
                  <a:pt x="1181" y="1253"/>
                  <a:pt x="1485" y="949"/>
                  <a:pt x="1859" y="949"/>
                </a:cubicBezTo>
                <a:cubicBezTo>
                  <a:pt x="2040" y="949"/>
                  <a:pt x="2209" y="1010"/>
                  <a:pt x="2333" y="1121"/>
                </a:cubicBezTo>
                <a:cubicBezTo>
                  <a:pt x="2466" y="1240"/>
                  <a:pt x="2537" y="1400"/>
                  <a:pt x="2537" y="1584"/>
                </a:cubicBezTo>
                <a:cubicBezTo>
                  <a:pt x="2537" y="1886"/>
                  <a:pt x="2346" y="2018"/>
                  <a:pt x="2193" y="2123"/>
                </a:cubicBezTo>
                <a:cubicBezTo>
                  <a:pt x="2130" y="2167"/>
                  <a:pt x="2070" y="2208"/>
                  <a:pt x="2029" y="2258"/>
                </a:cubicBezTo>
                <a:cubicBezTo>
                  <a:pt x="1992" y="2304"/>
                  <a:pt x="1975" y="2351"/>
                  <a:pt x="1975" y="2415"/>
                </a:cubicBezTo>
                <a:cubicBezTo>
                  <a:pt x="1975" y="2623"/>
                  <a:pt x="1975" y="2623"/>
                  <a:pt x="1975" y="262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8E73C9-45F7-4AB7-A3DC-CD6F98C78A78}"/>
              </a:ext>
            </a:extLst>
          </p:cNvPr>
          <p:cNvSpPr txBox="1"/>
          <p:nvPr/>
        </p:nvSpPr>
        <p:spPr>
          <a:xfrm>
            <a:off x="9989245" y="299717"/>
            <a:ext cx="190738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i="1">
                <a:solidFill>
                  <a:schemeClr val="tx2"/>
                </a:solidFill>
              </a:rPr>
              <a:t>Questions for our presenters? Please submit them via the WebEx Chat function.</a:t>
            </a:r>
          </a:p>
        </p:txBody>
      </p:sp>
    </p:spTree>
    <p:extLst>
      <p:ext uri="{BB962C8B-B14F-4D97-AF65-F5344CB8AC3E}">
        <p14:creationId xmlns:p14="http://schemas.microsoft.com/office/powerpoint/2010/main" val="326966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5AAACAC-377E-47F9-A981-1675BF7C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1270" y="3022967"/>
            <a:ext cx="5726284" cy="812066"/>
          </a:xfrm>
        </p:spPr>
        <p:txBody>
          <a:bodyPr/>
          <a:lstStyle/>
          <a:p>
            <a:r>
              <a:rPr lang="en-US"/>
              <a:t>Internal Audit Overview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233E6B4-8028-4448-8B6E-F038980783E3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B552909E-029D-4DC6-8139-D16E445B1ECD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E479670-9541-47E8-8366-57F3AC9241BE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524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63138" y="411798"/>
            <a:ext cx="10969943" cy="822960"/>
          </a:xfr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What is Internal Audit?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77AC10B-3881-429B-8CF1-B514683AD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378" y="1463040"/>
            <a:ext cx="5387461" cy="502601"/>
          </a:xfrm>
        </p:spPr>
        <p:txBody>
          <a:bodyPr/>
          <a:lstStyle/>
          <a:p>
            <a:r>
              <a:rPr lang="en-US"/>
              <a:t>Internal audit…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609446" y="2057400"/>
            <a:ext cx="5387461" cy="3794760"/>
          </a:xfrm>
        </p:spPr>
        <p:txBody>
          <a:bodyPr vert="horz" lIns="91440" tIns="91440" rIns="137160" bIns="91440" rtlCol="0" anchor="t">
            <a:normAutofit/>
          </a:bodyPr>
          <a:lstStyle/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US" sz="1300">
                <a:solidFill>
                  <a:schemeClr val="tx2"/>
                </a:solidFill>
                <a:latin typeface="CVS Health Sans"/>
              </a:rPr>
              <a:t>Reviews the organization’s processes, operations and goals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US" sz="1300">
                <a:solidFill>
                  <a:schemeClr val="tx2"/>
                </a:solidFill>
                <a:latin typeface="CVS Health Sans"/>
              </a:rPr>
              <a:t>Identifies those risks that could keep an organization from achieving its goals – both financial and operational</a:t>
            </a:r>
          </a:p>
          <a:p>
            <a:pPr marL="619760" lvl="3" indent="-173990">
              <a:lnSpc>
                <a:spcPct val="90000"/>
              </a:lnSpc>
              <a:buClrTx/>
              <a:buFont typeface="Lucida Grande"/>
              <a:buChar char="–"/>
            </a:pPr>
            <a:r>
              <a:rPr lang="en-US" sz="1300">
                <a:solidFill>
                  <a:schemeClr val="tx2"/>
                </a:solidFill>
                <a:latin typeface="CVS Health Sans" panose="020B0504020202020204" pitchFamily="34" charset="0"/>
              </a:rPr>
              <a:t>Financial risk</a:t>
            </a:r>
          </a:p>
          <a:p>
            <a:pPr marL="619760" lvl="3" indent="-173990">
              <a:lnSpc>
                <a:spcPct val="90000"/>
              </a:lnSpc>
              <a:buClrTx/>
              <a:buFont typeface="Lucida Grande"/>
              <a:buChar char="–"/>
            </a:pPr>
            <a:r>
              <a:rPr lang="en-US" sz="1300">
                <a:solidFill>
                  <a:schemeClr val="tx2"/>
                </a:solidFill>
                <a:latin typeface="CVS Health Sans" panose="020B0504020202020204" pitchFamily="34" charset="0"/>
              </a:rPr>
              <a:t>Reputation risk</a:t>
            </a:r>
          </a:p>
          <a:p>
            <a:pPr marL="619760" lvl="3" indent="-173990">
              <a:lnSpc>
                <a:spcPct val="90000"/>
              </a:lnSpc>
              <a:buClrTx/>
              <a:buFont typeface="Lucida Grande"/>
              <a:buChar char="–"/>
            </a:pPr>
            <a:r>
              <a:rPr lang="en-US" sz="1300">
                <a:solidFill>
                  <a:schemeClr val="tx2"/>
                </a:solidFill>
                <a:latin typeface="CVS Health Sans" panose="020B0504020202020204" pitchFamily="34" charset="0"/>
              </a:rPr>
              <a:t>Risk of noncompliance with laws or regulations</a:t>
            </a:r>
          </a:p>
          <a:p>
            <a:pPr marL="619760" lvl="3" indent="-173990">
              <a:lnSpc>
                <a:spcPct val="90000"/>
              </a:lnSpc>
              <a:buClrTx/>
              <a:buFont typeface="Lucida Grande"/>
              <a:buChar char="–"/>
            </a:pPr>
            <a:r>
              <a:rPr lang="en-US" sz="1300">
                <a:solidFill>
                  <a:schemeClr val="tx2"/>
                </a:solidFill>
                <a:latin typeface="CVS Health Sans" panose="020B0504020202020204" pitchFamily="34" charset="0"/>
              </a:rPr>
              <a:t>Risk of employee theft or fraud</a:t>
            </a:r>
          </a:p>
          <a:p>
            <a:pPr marL="619760" lvl="3" indent="-173990">
              <a:lnSpc>
                <a:spcPct val="90000"/>
              </a:lnSpc>
              <a:buClrTx/>
              <a:buFont typeface="Lucida Grande"/>
              <a:buChar char="–"/>
            </a:pPr>
            <a:r>
              <a:rPr lang="en-US" sz="1300">
                <a:solidFill>
                  <a:schemeClr val="tx2"/>
                </a:solidFill>
                <a:latin typeface="CVS Health Sans" panose="020B0504020202020204" pitchFamily="34" charset="0"/>
              </a:rPr>
              <a:t>Risk of inefficient operations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US" sz="1300">
                <a:solidFill>
                  <a:schemeClr val="tx2"/>
                </a:solidFill>
                <a:latin typeface="CVS Health Sans"/>
              </a:rPr>
              <a:t>Ensures that the organization has adequate internal controls to mitigate these risks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r>
              <a:rPr lang="en-US" sz="1300">
                <a:solidFill>
                  <a:schemeClr val="tx2"/>
                </a:solidFill>
                <a:latin typeface="CVS Health Sans"/>
              </a:rPr>
              <a:t>Provides objective, professional advice to all levels of management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D947CE-1035-4A93-8CA6-241C9F0ECC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4" r="3" b="3"/>
          <a:stretch/>
        </p:blipFill>
        <p:spPr>
          <a:xfrm>
            <a:off x="6357911" y="1463040"/>
            <a:ext cx="5387461" cy="3794760"/>
          </a:xfrm>
          <a:prstGeom prst="rect">
            <a:avLst/>
          </a:prstGeom>
          <a:noFill/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6DE2EAE2-7816-4E83-AAA9-C9FD78B261EB}"/>
              </a:ext>
            </a:extLst>
          </p:cNvPr>
          <p:cNvSpPr txBox="1">
            <a:spLocks/>
          </p:cNvSpPr>
          <p:nvPr/>
        </p:nvSpPr>
        <p:spPr>
          <a:xfrm>
            <a:off x="837247" y="6227445"/>
            <a:ext cx="2236788" cy="150368"/>
          </a:xfrm>
          <a:prstGeom prst="rect">
            <a:avLst/>
          </a:prstGeom>
        </p:spPr>
        <p:txBody>
          <a:bodyPr lIns="0" tIns="0" bIns="0" anchor="b" anchorCtr="0"/>
          <a:lstStyle>
            <a:lvl1pPr marL="173038" indent="-173038" algn="l" defTabSz="457200" rtl="0" eaLnBrk="1" latinLnBrk="0" hangingPunct="1">
              <a:spcBef>
                <a:spcPts val="100"/>
              </a:spcBef>
              <a:spcAft>
                <a:spcPts val="600"/>
              </a:spcAft>
              <a:buClrTx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96875" indent="-166688" algn="l" defTabSz="457200" rtl="0" eaLnBrk="1" latinLnBrk="0" hangingPunct="1">
              <a:spcBef>
                <a:spcPts val="100"/>
              </a:spcBef>
              <a:spcAft>
                <a:spcPts val="600"/>
              </a:spcAft>
              <a:buClrTx/>
              <a:buFont typeface="Lucida Grande"/>
              <a:buChar char="–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2300" indent="-161925" algn="l" defTabSz="457200" rtl="0" eaLnBrk="1" latinLnBrk="0" hangingPunct="1">
              <a:spcBef>
                <a:spcPts val="100"/>
              </a:spcBef>
              <a:spcAft>
                <a:spcPts val="600"/>
              </a:spcAft>
              <a:buClrTx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1225" indent="-228600" algn="l" defTabSz="457200" rtl="0" eaLnBrk="1" latinLnBrk="0" hangingPunct="1">
              <a:spcBef>
                <a:spcPts val="100"/>
              </a:spcBef>
              <a:spcAft>
                <a:spcPts val="600"/>
              </a:spcAft>
              <a:buClrTx/>
              <a:buFont typeface="Lucida Grande"/>
              <a:buChar char="–"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1413" indent="-230188" algn="l" defTabSz="457200" rtl="0" eaLnBrk="1" latinLnBrk="0" hangingPunct="1">
              <a:spcBef>
                <a:spcPts val="100"/>
              </a:spcBef>
              <a:spcAft>
                <a:spcPts val="600"/>
              </a:spcAft>
              <a:buClrTx/>
              <a:buFont typeface="Arial"/>
              <a:buChar char="•"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Aft>
                <a:spcPts val="0"/>
              </a:spcAft>
              <a:buNone/>
            </a:pPr>
            <a:r>
              <a:rPr lang="en-US" sz="9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Source: The Institute of Internal Auditors</a:t>
            </a:r>
          </a:p>
        </p:txBody>
      </p:sp>
    </p:spTree>
    <p:extLst>
      <p:ext uri="{BB962C8B-B14F-4D97-AF65-F5344CB8AC3E}">
        <p14:creationId xmlns:p14="http://schemas.microsoft.com/office/powerpoint/2010/main" val="26335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96824" y="409360"/>
            <a:ext cx="9665208" cy="713232"/>
          </a:xfrm>
        </p:spPr>
        <p:txBody>
          <a:bodyPr/>
          <a:lstStyle/>
          <a:p>
            <a:r>
              <a:rPr lang="en-US"/>
              <a:t>Internal Audit versus External Audit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165358" y="1348692"/>
            <a:ext cx="4439948" cy="3245904"/>
            <a:chOff x="1165358" y="1768365"/>
            <a:chExt cx="4439948" cy="3245904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1287146" y="2705083"/>
              <a:ext cx="4318158" cy="2309186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lvl1pPr marL="0" indent="0" algn="l" defTabSz="457200" rtl="0" eaLnBrk="1" latinLnBrk="0" hangingPunct="1">
                <a:spcBef>
                  <a:spcPts val="1800"/>
                </a:spcBef>
                <a:buClrTx/>
                <a:buFont typeface="Arial"/>
                <a:buNone/>
                <a:defRPr sz="1400" b="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71450" indent="-171450" algn="l" defTabSz="457200" rtl="0" eaLnBrk="1" latinLnBrk="0" hangingPunct="1">
                <a:spcBef>
                  <a:spcPts val="12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342900" indent="-171450" algn="l" defTabSz="457200" rtl="0" eaLnBrk="1" latinLnBrk="0" hangingPunct="1">
                <a:spcBef>
                  <a:spcPts val="600"/>
                </a:spcBef>
                <a:buClrTx/>
                <a:buFont typeface="Lucida Grande"/>
                <a:buChar char="–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14350" indent="-171450" algn="l" defTabSz="457200" rtl="0" eaLnBrk="1" latinLnBrk="0" hangingPunct="1">
                <a:spcBef>
                  <a:spcPts val="6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685800" indent="-17145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857250" indent="-17145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1028700" indent="-16510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1206500" indent="-177800" algn="l" defTabSz="457200" rtl="0" eaLnBrk="1" latinLnBrk="0" hangingPunct="1">
                <a:spcBef>
                  <a:spcPts val="6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1371600" indent="-16510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Employed by the organization they audit</a:t>
              </a:r>
              <a:endParaRPr lang="en-US">
                <a:latin typeface="CVS Health Sans"/>
              </a:endParaRP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Reporting to the organization they audit</a:t>
              </a: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Conducts audits continuously throughout the year</a:t>
              </a: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Backward-looking &amp; forward-looking</a:t>
              </a:r>
              <a:endParaRPr lang="en-US"/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 panose="020B0504020202020204" pitchFamily="34" charset="0"/>
                </a:rPr>
                <a:t>Broader focus: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 Accurate financial statements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 Risk management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 Corporate governance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 Operational efficiency &amp; effectiveness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 Compliance with laws and regulations</a:t>
              </a:r>
            </a:p>
            <a:p>
              <a:pPr marL="173990" lvl="1" indent="-173990">
                <a:buNone/>
              </a:pPr>
              <a:endParaRPr lang="en-US" sz="1300">
                <a:latin typeface="CVS Health Sans" panose="020B0504020202020204" pitchFamily="34" charset="0"/>
              </a:endParaRPr>
            </a:p>
            <a:p>
              <a:pPr marL="0" lvl="1" indent="0">
                <a:spcBef>
                  <a:spcPts val="0"/>
                </a:spcBef>
                <a:buNone/>
              </a:pPr>
              <a:endParaRPr lang="en-US" sz="1300">
                <a:latin typeface="CVS Health Sans" panose="020B0504020202020204" pitchFamily="34" charset="0"/>
              </a:endParaRPr>
            </a:p>
            <a:p>
              <a:pPr>
                <a:spcBef>
                  <a:spcPts val="0"/>
                </a:spcBef>
              </a:pPr>
              <a:endParaRPr lang="en-US" sz="1300">
                <a:latin typeface="CVS Health Sans" panose="020B05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F607E8-78E2-46BA-BE37-EF8E42912895}"/>
                </a:ext>
              </a:extLst>
            </p:cNvPr>
            <p:cNvSpPr/>
            <p:nvPr/>
          </p:nvSpPr>
          <p:spPr>
            <a:xfrm>
              <a:off x="1165358" y="1768365"/>
              <a:ext cx="4439948" cy="7106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18288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lvl="5"/>
              <a:r>
                <a:rPr lang="en-US" b="1">
                  <a:solidFill>
                    <a:schemeClr val="bg1"/>
                  </a:solidFill>
                </a:rPr>
                <a:t>Internal Auditors</a:t>
              </a:r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D08C494-9AC8-49B7-B830-8CD29617A771}"/>
              </a:ext>
            </a:extLst>
          </p:cNvPr>
          <p:cNvCxnSpPr/>
          <p:nvPr/>
        </p:nvCxnSpPr>
        <p:spPr>
          <a:xfrm>
            <a:off x="6071262" y="2011776"/>
            <a:ext cx="0" cy="2699993"/>
          </a:xfrm>
          <a:prstGeom prst="line">
            <a:avLst/>
          </a:prstGeom>
          <a:ln w="12700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6583520" y="1361360"/>
            <a:ext cx="4439948" cy="3245904"/>
            <a:chOff x="6583519" y="1768365"/>
            <a:chExt cx="4439948" cy="3245904"/>
          </a:xfrm>
        </p:grpSpPr>
        <p:sp>
          <p:nvSpPr>
            <p:cNvPr id="11" name="Content Placeholder 2"/>
            <p:cNvSpPr txBox="1">
              <a:spLocks/>
            </p:cNvSpPr>
            <p:nvPr/>
          </p:nvSpPr>
          <p:spPr>
            <a:xfrm>
              <a:off x="6703037" y="2705083"/>
              <a:ext cx="4318158" cy="2309186"/>
            </a:xfrm>
            <a:prstGeom prst="rect">
              <a:avLst/>
            </a:prstGeom>
          </p:spPr>
          <p:txBody>
            <a:bodyPr lIns="91440" tIns="45720" rIns="91440" bIns="45720" anchor="t"/>
            <a:lstStyle>
              <a:lvl1pPr marL="0" indent="0" algn="l" defTabSz="457200" rtl="0" eaLnBrk="1" latinLnBrk="0" hangingPunct="1">
                <a:spcBef>
                  <a:spcPts val="1800"/>
                </a:spcBef>
                <a:buClrTx/>
                <a:buFont typeface="Arial"/>
                <a:buNone/>
                <a:defRPr sz="1400" b="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71450" indent="-171450" algn="l" defTabSz="457200" rtl="0" eaLnBrk="1" latinLnBrk="0" hangingPunct="1">
                <a:spcBef>
                  <a:spcPts val="12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342900" indent="-171450" algn="l" defTabSz="457200" rtl="0" eaLnBrk="1" latinLnBrk="0" hangingPunct="1">
                <a:spcBef>
                  <a:spcPts val="600"/>
                </a:spcBef>
                <a:buClrTx/>
                <a:buFont typeface="Lucida Grande"/>
                <a:buChar char="–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514350" indent="-171450" algn="l" defTabSz="457200" rtl="0" eaLnBrk="1" latinLnBrk="0" hangingPunct="1">
                <a:spcBef>
                  <a:spcPts val="6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685800" indent="-17145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857250" indent="-17145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1028700" indent="-16510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1206500" indent="-177800" algn="l" defTabSz="457200" rtl="0" eaLnBrk="1" latinLnBrk="0" hangingPunct="1">
                <a:spcBef>
                  <a:spcPts val="600"/>
                </a:spcBef>
                <a:buClrTx/>
                <a:buFont typeface="Arial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1371600" indent="-165100" algn="l" defTabSz="457200" rtl="0" eaLnBrk="1" latinLnBrk="0" hangingPunct="1">
                <a:spcBef>
                  <a:spcPts val="600"/>
                </a:spcBef>
                <a:buClrTx/>
                <a:buFont typeface="Arial" panose="020B0604020202020204" pitchFamily="34" charset="0"/>
                <a:buChar char="–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Employed by a firm, hired by the organization</a:t>
              </a: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Reporting to organization's Shareholders</a:t>
              </a: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Conducts audit as requested</a:t>
              </a:r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Backward-looking</a:t>
              </a:r>
              <a:endParaRPr lang="en-US"/>
            </a:p>
            <a:p>
              <a:pPr marL="173990" indent="-173990">
                <a:spcBef>
                  <a:spcPts val="1200"/>
                </a:spcBef>
              </a:pPr>
              <a:r>
                <a:rPr lang="en-US" sz="1300">
                  <a:latin typeface="CVS Health Sans"/>
                </a:rPr>
                <a:t>Specific focus: </a:t>
              </a:r>
            </a:p>
            <a:p>
              <a:pPr marL="345440" lvl="2" indent="-173990"/>
              <a:r>
                <a:rPr lang="en-US" sz="1300">
                  <a:latin typeface="CVS Health Sans" panose="020B0504020202020204" pitchFamily="34" charset="0"/>
                </a:rPr>
                <a:t>Accurate financial statements</a:t>
              </a:r>
            </a:p>
            <a:p>
              <a:pPr marL="173990" lvl="1" indent="-173990">
                <a:buNone/>
              </a:pPr>
              <a:endParaRPr lang="en-US" sz="1300"/>
            </a:p>
            <a:p>
              <a:pPr lvl="1"/>
              <a:endParaRPr lang="en-US" sz="1300">
                <a:latin typeface="CVS Health Sans" panose="020B0504020202020204" pitchFamily="34" charset="0"/>
              </a:endParaRPr>
            </a:p>
            <a:p>
              <a:pPr lvl="1"/>
              <a:endParaRPr lang="en-US" sz="1300">
                <a:latin typeface="CVS Health Sans" panose="020B0504020202020204" pitchFamily="34" charset="0"/>
              </a:endParaRPr>
            </a:p>
            <a:p>
              <a:endParaRPr lang="en-US" sz="1300">
                <a:latin typeface="CVS Health Sans" panose="020B050402020202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4F734AF-61FA-41E8-B52B-B20FF8A047C5}"/>
                </a:ext>
              </a:extLst>
            </p:cNvPr>
            <p:cNvSpPr/>
            <p:nvPr/>
          </p:nvSpPr>
          <p:spPr>
            <a:xfrm>
              <a:off x="6583519" y="1768365"/>
              <a:ext cx="4439948" cy="71061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0" rIns="18288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lvl="5"/>
              <a:r>
                <a:rPr lang="en-US" b="1">
                  <a:solidFill>
                    <a:schemeClr val="bg1"/>
                  </a:solidFill>
                  <a:latin typeface="CVS Health Sans" panose="020B0504020202020204" pitchFamily="34" charset="0"/>
                </a:rPr>
                <a:t>External Auditors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5242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CVS Health Internal Audit: Primary Audit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7784" y="2145792"/>
            <a:ext cx="2505456" cy="3977640"/>
          </a:xfrm>
        </p:spPr>
        <p:txBody>
          <a:bodyPr/>
          <a:lstStyle/>
          <a:p>
            <a:r>
              <a:rPr lang="en-US"/>
              <a:t>Traditional Core Assurance</a:t>
            </a:r>
          </a:p>
          <a:p>
            <a:pPr lvl="2" fontAlgn="base"/>
            <a:r>
              <a:rPr lang="en-US" sz="1250"/>
              <a:t>Assess the key risks the company faces and how well the company is setup to mitigate those risks​.</a:t>
            </a:r>
          </a:p>
          <a:p>
            <a:pPr lvl="2" fontAlgn="base"/>
            <a:r>
              <a:rPr lang="en-US" sz="1250"/>
              <a:t>These can be any type of significant risk: strategic, financial, operational, regulatory, brand &amp; reputation, etc.​</a:t>
            </a:r>
          </a:p>
          <a:p>
            <a:pPr lvl="2" fontAlgn="base"/>
            <a:r>
              <a:rPr lang="en-US" sz="1250"/>
              <a:t>All parts of the Company face their own risks. Audit teams each focus on a different part of the company to understand their specific risks, conducting audits over Management's control environment.​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3410712" y="2145792"/>
            <a:ext cx="2505456" cy="3977640"/>
          </a:xfrm>
        </p:spPr>
        <p:txBody>
          <a:bodyPr/>
          <a:lstStyle/>
          <a:p>
            <a:r>
              <a:rPr lang="en-US"/>
              <a:t>Sarbanes Oxley Controls Assurance</a:t>
            </a:r>
          </a:p>
          <a:p>
            <a:pPr lvl="2"/>
            <a:r>
              <a:rPr lang="en-US" sz="1250"/>
              <a:t>SOX Act requires all financial reports to include an Internal Controls report, showing that a Company’s financial data is accurate and adequate controls are in place to safeguard financial data.</a:t>
            </a:r>
          </a:p>
          <a:p>
            <a:pPr lvl="2"/>
            <a:r>
              <a:rPr lang="en-US" sz="1250"/>
              <a:t>Perform control testing over Management’s key internal SOX controls.</a:t>
            </a:r>
          </a:p>
          <a:p>
            <a:pPr lvl="2"/>
            <a:endParaRPr lang="en-US"/>
          </a:p>
          <a:p>
            <a:pPr marL="0" lvl="2" indent="0">
              <a:buNone/>
            </a:pP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1"/>
          </p:nvPr>
        </p:nvSpPr>
        <p:spPr>
          <a:xfrm>
            <a:off x="6254496" y="2145792"/>
            <a:ext cx="2505456" cy="3977640"/>
          </a:xfrm>
        </p:spPr>
        <p:txBody>
          <a:bodyPr/>
          <a:lstStyle/>
          <a:p>
            <a:r>
              <a:rPr lang="en-US"/>
              <a:t>Core IT Assurance  </a:t>
            </a:r>
          </a:p>
          <a:p>
            <a:pPr>
              <a:spcBef>
                <a:spcPts val="0"/>
              </a:spcBef>
            </a:pPr>
            <a:r>
              <a:rPr lang="en-US"/>
              <a:t>                </a:t>
            </a:r>
          </a:p>
          <a:p>
            <a:pPr lvl="2"/>
            <a:r>
              <a:rPr lang="en-US" sz="1250"/>
              <a:t>Examines and evaluates information technology infrastructure, policies and operations for the enterprise.</a:t>
            </a:r>
          </a:p>
          <a:p>
            <a:pPr lvl="2"/>
            <a:r>
              <a:rPr lang="en-US" sz="1250"/>
              <a:t>Identify IT risks and determine whether controls exist to mitigate the identified risks.</a:t>
            </a:r>
          </a:p>
          <a:p>
            <a:pPr lvl="2"/>
            <a:r>
              <a:rPr lang="en-US" sz="1250"/>
              <a:t>Focuses on access management, change management, computer operations and system development &amp; implementation.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2"/>
          </p:nvPr>
        </p:nvSpPr>
        <p:spPr>
          <a:xfrm>
            <a:off x="9098280" y="2145792"/>
            <a:ext cx="2505456" cy="3977640"/>
          </a:xfrm>
        </p:spPr>
        <p:txBody>
          <a:bodyPr/>
          <a:lstStyle/>
          <a:p>
            <a:r>
              <a:rPr lang="en-US"/>
              <a:t>Direct Assist</a:t>
            </a:r>
          </a:p>
          <a:p>
            <a:pPr>
              <a:spcBef>
                <a:spcPts val="0"/>
              </a:spcBef>
            </a:pPr>
            <a:endParaRPr lang="en-US"/>
          </a:p>
          <a:p>
            <a:pPr lvl="2"/>
            <a:r>
              <a:rPr lang="en-US" sz="1250"/>
              <a:t>Performs testing on behalf of the external auditors, E&amp;Y in return for reduced audit fees for CVS Health.</a:t>
            </a:r>
          </a:p>
          <a:p>
            <a:pPr lvl="2"/>
            <a:r>
              <a:rPr lang="en-US" sz="1250"/>
              <a:t>Assists EY in execution of financial statement audits by performing:</a:t>
            </a:r>
          </a:p>
          <a:p>
            <a:pPr lvl="3"/>
            <a:r>
              <a:rPr lang="en-US" sz="1250"/>
              <a:t>Test procedures</a:t>
            </a:r>
          </a:p>
          <a:p>
            <a:pPr lvl="3"/>
            <a:r>
              <a:rPr lang="en-US" sz="1250"/>
              <a:t>Preparing workpapers in adherence to E&amp;Y standards</a:t>
            </a:r>
          </a:p>
          <a:p>
            <a:pPr lvl="3"/>
            <a:r>
              <a:rPr lang="en-US" sz="1250"/>
              <a:t>Researching audit issues</a:t>
            </a:r>
          </a:p>
          <a:p>
            <a:pPr lvl="3"/>
            <a:r>
              <a:rPr lang="en-US" sz="1250"/>
              <a:t>Communicating audit results</a:t>
            </a:r>
          </a:p>
        </p:txBody>
      </p:sp>
      <p:pic>
        <p:nvPicPr>
          <p:cNvPr id="7" name="Picture 11">
            <a:extLst>
              <a:ext uri="{FF2B5EF4-FFF2-40B4-BE49-F238E27FC236}">
                <a16:creationId xmlns:a16="http://schemas.microsoft.com/office/drawing/2014/main" id="{77C977A4-4FC5-4F56-8C23-19B8DB289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816" y="1231835"/>
            <a:ext cx="708696" cy="809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6C2364-1988-4019-8451-C3F3BB4C2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987" y="1329308"/>
            <a:ext cx="650986" cy="7315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429D1A-19DA-4485-9E1B-7E1E9D488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1863" y="1202086"/>
            <a:ext cx="915455" cy="868680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6ECE054B-2613-4D3C-95B3-104B6849E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169" y="1196402"/>
            <a:ext cx="600199" cy="78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8801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5AAACAC-377E-47F9-A981-1675BF7C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1270" y="3022967"/>
            <a:ext cx="5726284" cy="812066"/>
          </a:xfrm>
        </p:spPr>
        <p:txBody>
          <a:bodyPr/>
          <a:lstStyle/>
          <a:p>
            <a:r>
              <a:rPr lang="en-US"/>
              <a:t>Internship &amp; Career Opportunities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E0D6F-8C6F-4907-897C-A9223F09F5F9}"/>
              </a:ext>
            </a:extLst>
          </p:cNvPr>
          <p:cNvGrpSpPr/>
          <p:nvPr/>
        </p:nvGrpSpPr>
        <p:grpSpPr>
          <a:xfrm>
            <a:off x="5897563" y="2649212"/>
            <a:ext cx="393699" cy="1559576"/>
            <a:chOff x="5899151" y="2073651"/>
            <a:chExt cx="393699" cy="196702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803646A-DC40-45F9-ACB5-C358D2C9DB8A}"/>
                </a:ext>
              </a:extLst>
            </p:cNvPr>
            <p:cNvCxnSpPr/>
            <p:nvPr/>
          </p:nvCxnSpPr>
          <p:spPr>
            <a:xfrm>
              <a:off x="5899151" y="2073651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0B4BE02-BBE7-484D-8D0D-002813652CC0}"/>
                </a:ext>
              </a:extLst>
            </p:cNvPr>
            <p:cNvCxnSpPr/>
            <p:nvPr/>
          </p:nvCxnSpPr>
          <p:spPr>
            <a:xfrm>
              <a:off x="5899151" y="4040673"/>
              <a:ext cx="393699" cy="0"/>
            </a:xfrm>
            <a:prstGeom prst="line">
              <a:avLst/>
            </a:prstGeom>
            <a:ln w="254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2533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FB16-830C-4335-B024-D18118B4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Internship Opportunities</a:t>
            </a:r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3594EA3-E500-4079-B652-9989B38E9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836" y="1440180"/>
            <a:ext cx="4882896" cy="397764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Targeted at rising Seniors with an anticipated graduation date between September 2022 and August 2023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10 week summer program (June – August)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In-depth Internal Audit training offered as part of onboarding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Work on audit projects alongside a team of experienced auditors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Gain exposure to various components of the audit lifecycle, including executing testing and creating workpaper documentation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Independent non-audit projects to develop professional skills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Learn about</a:t>
            </a:r>
            <a:r>
              <a:rPr lang="en-US">
                <a:ea typeface="+mn-lt"/>
                <a:cs typeface="+mn-lt"/>
              </a:rPr>
              <a:t> CVS Health and its various business units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Network with other Interns and Company leaders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Take advantage of mentorship opportunities with your Manager and other Internal Audit colleagues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Housing assistance is available for those who qualify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Opportunity for full time employment post-graduation, dependent on internship performance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424344D5-E6E0-4131-A505-CDB03837334A}"/>
              </a:ext>
            </a:extLst>
          </p:cNvPr>
          <p:cNvSpPr txBox="1">
            <a:spLocks/>
          </p:cNvSpPr>
          <p:nvPr/>
        </p:nvSpPr>
        <p:spPr>
          <a:xfrm>
            <a:off x="557784" y="6376946"/>
            <a:ext cx="352367" cy="228600"/>
          </a:xfrm>
          <a:prstGeom prst="rect">
            <a:avLst/>
          </a:prstGeom>
        </p:spPr>
        <p:txBody>
          <a:bodyPr lIns="0" r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38743595-4496-5147-A886-7D133864DF76}" type="slidenum">
              <a:rPr lang="en-US" sz="1000" b="1" smtClean="0">
                <a:solidFill>
                  <a:schemeClr val="bg1"/>
                </a:solidFill>
                <a:latin typeface="+mn-lt"/>
                <a:ea typeface="Open Sans" panose="020B0606030504020204" pitchFamily="34" charset="0"/>
                <a:cs typeface="Arial" panose="020B0604020202020204" pitchFamily="34" charset="0"/>
              </a:rPr>
              <a:pPr algn="l"/>
              <a:t>8</a:t>
            </a:fld>
            <a:endParaRPr lang="en-US" sz="1000" b="1">
              <a:solidFill>
                <a:schemeClr val="bg1"/>
              </a:solidFill>
              <a:latin typeface="+mn-lt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5AF029F2-BBDA-4807-9B5C-81E199F1C9B7}"/>
              </a:ext>
            </a:extLst>
          </p:cNvPr>
          <p:cNvSpPr txBox="1">
            <a:spLocks/>
          </p:cNvSpPr>
          <p:nvPr/>
        </p:nvSpPr>
        <p:spPr>
          <a:xfrm>
            <a:off x="859536" y="6376946"/>
            <a:ext cx="3859212" cy="2286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Tx/>
              <a:buNone/>
              <a:tabLst>
                <a:tab pos="1201738" algn="l"/>
              </a:tabLst>
              <a:defRPr sz="800" b="0" i="0" kern="1200">
                <a:solidFill>
                  <a:schemeClr val="tx2"/>
                </a:solidFill>
                <a:latin typeface="Open Sans"/>
                <a:ea typeface="+mn-ea"/>
                <a:cs typeface="Open Sans"/>
              </a:defRPr>
            </a:lvl1pPr>
            <a:lvl2pPr marL="200025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2pPr>
            <a:lvl3pPr marL="398463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3pPr>
            <a:lvl4pPr marL="622300" indent="-200025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4pPr>
            <a:lvl5pPr marL="806450" indent="-182563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201738" algn="l"/>
              </a:tabLst>
              <a:defRPr sz="1600" b="0" i="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©2021 CVS Health and/or one of its affiliates. Confidential and proprietary.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ECFE328-9CB3-49CD-96E0-8B8EA736F2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pic>
        <p:nvPicPr>
          <p:cNvPr id="10" name="Picture Placeholder 7" descr="GettyImages-136589841.jpg">
            <a:extLst>
              <a:ext uri="{FF2B5EF4-FFF2-40B4-BE49-F238E27FC236}">
                <a16:creationId xmlns:a16="http://schemas.microsoft.com/office/drawing/2014/main" id="{746D3D6C-1EE2-4333-97B0-E9A1656651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68" r="35394"/>
          <a:stretch/>
        </p:blipFill>
        <p:spPr bwMode="gray">
          <a:xfrm flipH="1">
            <a:off x="0" y="0"/>
            <a:ext cx="6094413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728822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9440" y="535432"/>
            <a:ext cx="10969943" cy="822960"/>
          </a:xfr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>
                <a:ea typeface="+mj-lt"/>
                <a:cs typeface="+mj-lt"/>
              </a:rPr>
              <a:t>Benefits of a Career in </a:t>
            </a:r>
            <a:r>
              <a:rPr lang="en-US" b="1" kern="1200">
                <a:ea typeface="+mj-lt"/>
                <a:cs typeface="+mj-lt"/>
              </a:rPr>
              <a:t>Internal Audit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609446" y="1464147"/>
            <a:ext cx="5238695" cy="3794760"/>
          </a:xfrm>
        </p:spPr>
        <p:txBody>
          <a:bodyPr vert="horz" lIns="91440" tIns="91440" rIns="137160" bIns="91440" rtlCol="0" anchor="t">
            <a:normAutofit fontScale="55000" lnSpcReduction="20000"/>
          </a:bodyPr>
          <a:lstStyle/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Exposure to diverse functions within the organization, such as</a:t>
            </a: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:</a:t>
            </a:r>
          </a:p>
          <a:p>
            <a:pPr marL="342900" lvl="3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Accounting and Finance</a:t>
            </a:r>
          </a:p>
          <a:p>
            <a:pPr marL="342900" lvl="3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Supply Chain/Logistics</a:t>
            </a:r>
          </a:p>
          <a:p>
            <a:pPr marL="342900" lvl="3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Information Technology</a:t>
            </a:r>
          </a:p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Diversity in work performed – no two days are alike!</a:t>
            </a:r>
          </a:p>
          <a:p>
            <a:pPr marL="342900" lvl="3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Businesses under audit vary every year</a:t>
            </a:r>
          </a:p>
          <a:p>
            <a:pPr marL="342900" lvl="3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Exposure to various types of audits </a:t>
            </a:r>
          </a:p>
          <a:p>
            <a:pPr marL="571500" lvl="4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Financial</a:t>
            </a:r>
          </a:p>
          <a:p>
            <a:pPr marL="571500" lvl="4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Operational</a:t>
            </a:r>
          </a:p>
          <a:p>
            <a:pPr marL="571500" lvl="4" indent="-17145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–"/>
            </a:pPr>
            <a:r>
              <a:rPr lang="en-US" sz="2100">
                <a:solidFill>
                  <a:schemeClr val="tx2"/>
                </a:solidFill>
                <a:ea typeface="+mn-lt"/>
                <a:cs typeface="+mn-lt"/>
              </a:rPr>
              <a:t>Regulatory</a:t>
            </a:r>
          </a:p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Add value to Management and the business as a whole</a:t>
            </a:r>
          </a:p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Gain exposure to Senior Management</a:t>
            </a:r>
          </a:p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Opportunities for mobility into business functions</a:t>
            </a:r>
          </a:p>
          <a:p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Work/life balance</a:t>
            </a:r>
          </a:p>
          <a:p>
            <a:pPr lvl="1">
              <a:lnSpc>
                <a:spcPct val="90000"/>
              </a:lnSpc>
              <a:buFont typeface="Arial" pitchFamily="34" charset="0"/>
              <a:buChar char="•"/>
            </a:pPr>
            <a:endParaRPr lang="en-US" sz="1400" b="0">
              <a:solidFill>
                <a:schemeClr val="tx1"/>
              </a:solidFill>
            </a:endParaRPr>
          </a:p>
        </p:txBody>
      </p:sp>
      <p:pic>
        <p:nvPicPr>
          <p:cNvPr id="2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DCB015E-2AE2-41B3-B05F-CE1C406D8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504" y="1462565"/>
            <a:ext cx="5574531" cy="372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VS_Health_PPT_Everyday_Widescreen_Template">
  <a:themeElements>
    <a:clrScheme name="Custom 17">
      <a:dk1>
        <a:srgbClr val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2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rgbClr val="CC0000"/>
        </a:solidFill>
        <a:ln>
          <a:noFill/>
          <a:miter lim="800000"/>
        </a:ln>
        <a:effectLst/>
      </a:spPr>
      <a:bodyPr rtlCol="0" anchor="ctr"/>
      <a:lstStyle>
        <a:defPPr algn="ctr">
          <a:defRPr b="1" dirty="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3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rmation Session - Draft Slides - 4.15.potx  -  Read-Only" id="{6A6BF382-5606-4B80-B529-0E0A76B50C28}" vid="{CD5808D0-78E6-4AA3-B16C-F058AFA35021}"/>
    </a:ext>
  </a:extLst>
</a:theme>
</file>

<file path=ppt/theme/theme2.xml><?xml version="1.0" encoding="utf-8"?>
<a:theme xmlns:a="http://schemas.openxmlformats.org/drawingml/2006/main" name="Office Theme">
  <a:themeElements>
    <a:clrScheme name="Custom 17">
      <a:dk1>
        <a:sysClr val="windowText" lastClr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10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 b="1" dirty="0" err="1" smtClean="0">
            <a:latin typeface="+mn-l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Custom 16">
      <a:dk1>
        <a:sysClr val="windowText" lastClr="000000"/>
      </a:dk1>
      <a:lt1>
        <a:sysClr val="window" lastClr="FFFFFF"/>
      </a:lt1>
      <a:dk2>
        <a:srgbClr val="3F3F3F"/>
      </a:dk2>
      <a:lt2>
        <a:srgbClr val="C0C0C0"/>
      </a:lt2>
      <a:accent1>
        <a:srgbClr val="9E0000"/>
      </a:accent1>
      <a:accent2>
        <a:srgbClr val="CC0000"/>
      </a:accent2>
      <a:accent3>
        <a:srgbClr val="E94D4D"/>
      </a:accent3>
      <a:accent4>
        <a:srgbClr val="F7978D"/>
      </a:accent4>
      <a:accent5>
        <a:srgbClr val="646464"/>
      </a:accent5>
      <a:accent6>
        <a:srgbClr val="868686"/>
      </a:accent6>
      <a:hlink>
        <a:srgbClr val="267AC0"/>
      </a:hlink>
      <a:folHlink>
        <a:srgbClr val="A5A5A5"/>
      </a:folHlink>
    </a:clrScheme>
    <a:fontScheme name="Custom 10">
      <a:majorFont>
        <a:latin typeface="CVS Health Sans"/>
        <a:ea typeface=""/>
        <a:cs typeface=""/>
      </a:majorFont>
      <a:minorFont>
        <a:latin typeface="CVS Health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 b="1" dirty="0" err="1" smtClean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>
            <a:solidFill>
              <a:schemeClr val="tx2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A4AC08D942B34A8D5D01A2CC11670B" ma:contentTypeVersion="4" ma:contentTypeDescription="Create a new document." ma:contentTypeScope="" ma:versionID="1d317f58b1b131031fd7fdf1f6163620">
  <xsd:schema xmlns:xsd="http://www.w3.org/2001/XMLSchema" xmlns:xs="http://www.w3.org/2001/XMLSchema" xmlns:p="http://schemas.microsoft.com/office/2006/metadata/properties" xmlns:ns2="c39dcd26-fb30-4835-9baf-b34da1bcc962" targetNamespace="http://schemas.microsoft.com/office/2006/metadata/properties" ma:root="true" ma:fieldsID="542dc447cc21ed826bbd3e67d74ac062" ns2:_="">
    <xsd:import namespace="c39dcd26-fb30-4835-9baf-b34da1bcc9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dcd26-fb30-4835-9baf-b34da1bcc9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4F0FD7-590D-477C-84D8-04F64A55F94D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c39dcd26-fb30-4835-9baf-b34da1bcc962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A4C5460-6341-4A06-8926-FDDA58E916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870AB3-DCEF-4542-B4AD-F4B7E48484C0}">
  <ds:schemaRefs>
    <ds:schemaRef ds:uri="c39dcd26-fb30-4835-9baf-b34da1bcc96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Information Session - Draft Slides - 4.15</Template>
  <TotalTime>0</TotalTime>
  <Words>695</Words>
  <Application>Microsoft Office PowerPoint</Application>
  <PresentationFormat>Custom</PresentationFormat>
  <Paragraphs>110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CVS Health Sans</vt:lpstr>
      <vt:lpstr>CVS Health Sans Medium</vt:lpstr>
      <vt:lpstr>Lucida Grande</vt:lpstr>
      <vt:lpstr>CVS_Health_PPT_Everyday_Widescreen_Template</vt:lpstr>
      <vt:lpstr>Internal Audit</vt:lpstr>
      <vt:lpstr>PowerPoint Presentation</vt:lpstr>
      <vt:lpstr>Internal Audit Overview</vt:lpstr>
      <vt:lpstr>What is Internal Audit?</vt:lpstr>
      <vt:lpstr>Internal Audit versus External Audit</vt:lpstr>
      <vt:lpstr>CVS Health Internal Audit: Primary Audit Teams</vt:lpstr>
      <vt:lpstr>Internship &amp; Career Opportunities</vt:lpstr>
      <vt:lpstr>Internship Opportunities</vt:lpstr>
      <vt:lpstr>Benefits of a Career in Internal Audit</vt:lpstr>
      <vt:lpstr>Q&amp;A</vt:lpstr>
      <vt:lpstr>PowerPoint Presentation</vt:lpstr>
    </vt:vector>
  </TitlesOfParts>
  <Company>Aetna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Internal Audit</dc:title>
  <dc:creator>Griggs, Michael D.</dc:creator>
  <cp:lastModifiedBy>Wojcikiewicz, Michael J</cp:lastModifiedBy>
  <cp:revision>4</cp:revision>
  <cp:lastPrinted>2017-04-13T12:11:49Z</cp:lastPrinted>
  <dcterms:created xsi:type="dcterms:W3CDTF">2021-03-22T19:18:18Z</dcterms:created>
  <dcterms:modified xsi:type="dcterms:W3CDTF">2021-06-22T19:25:24Z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0x01010099A4AC08D942B34A8D5D01A2CC11670B</vt:lpwstr>
  </property>
  <property fmtid="{D5CDD505-2E9C-101B-9397-08002B2CF9AE}" pid="3" name="MSIP_Label_7837230a-460a-4aec-98a3-ac101fb30b10_Enabled">
    <vt:lpwstr>True</vt:lpwstr>
  </property>
  <property fmtid="{D5CDD505-2E9C-101B-9397-08002B2CF9AE}" pid="4" name="MSIP_Label_7837230a-460a-4aec-98a3-ac101fb30b10_SiteId">
    <vt:lpwstr>fabb61b8-3afe-4e75-b934-a47f782b8cd7</vt:lpwstr>
  </property>
  <property fmtid="{D5CDD505-2E9C-101B-9397-08002B2CF9AE}" pid="5" name="MSIP_Label_7837230a-460a-4aec-98a3-ac101fb30b10_Owner">
    <vt:lpwstr>RuscollJ@AETNA.com</vt:lpwstr>
  </property>
  <property fmtid="{D5CDD505-2E9C-101B-9397-08002B2CF9AE}" pid="6" name="MSIP_Label_7837230a-460a-4aec-98a3-ac101fb30b10_SetDate">
    <vt:lpwstr>2019-05-12T15:53:10.4458612Z</vt:lpwstr>
  </property>
  <property fmtid="{D5CDD505-2E9C-101B-9397-08002B2CF9AE}" pid="7" name="MSIP_Label_7837230a-460a-4aec-98a3-ac101fb30b10_Name">
    <vt:lpwstr>Public</vt:lpwstr>
  </property>
  <property fmtid="{D5CDD505-2E9C-101B-9397-08002B2CF9AE}" pid="8" name="MSIP_Label_7837230a-460a-4aec-98a3-ac101fb30b10_Application">
    <vt:lpwstr>Microsoft Azure Information Protection</vt:lpwstr>
  </property>
  <property fmtid="{D5CDD505-2E9C-101B-9397-08002B2CF9AE}" pid="9" name="MSIP_Label_7837230a-460a-4aec-98a3-ac101fb30b10_Extended_MSFT_Method">
    <vt:lpwstr>Manual</vt:lpwstr>
  </property>
  <property fmtid="{D5CDD505-2E9C-101B-9397-08002B2CF9AE}" pid="10" name="Sensitivity">
    <vt:lpwstr>Public</vt:lpwstr>
  </property>
</Properties>
</file>

<file path=docProps/thumbnail.jpeg>
</file>